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0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18288000" cy="10287000"/>
  <p:notesSz cx="6858000" cy="9144000"/>
  <p:embeddedFontLst>
    <p:embeddedFont>
      <p:font typeface="Century Gothic Paneuropean" charset="1" panose="020B0502020202020204"/>
      <p:regular r:id="rId28"/>
    </p:embeddedFont>
    <p:embeddedFont>
      <p:font typeface="Century Gothic Paneuropean Bold" charset="1" panose="020B0702020202020204"/>
      <p:regular r:id="rId29"/>
    </p:embeddedFont>
    <p:embeddedFont>
      <p:font typeface="Times New Roman" charset="1" panose="02030502070405020303"/>
      <p:regular r:id="rId33"/>
    </p:embeddedFont>
    <p:embeddedFont>
      <p:font typeface="Times New Roman Bold" charset="1" panose="02030802070405020303"/>
      <p:regular r:id="rId34"/>
    </p:embeddedFont>
    <p:embeddedFont>
      <p:font typeface="Calibri (MS)" charset="1" panose="020F0502020204030204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notesMasters/notesMaster1.xml" Type="http://schemas.openxmlformats.org/officeDocument/2006/relationships/notesMaster"/><Relationship Id="rId31" Target="theme/theme2.xml" Type="http://schemas.openxmlformats.org/officeDocument/2006/relationships/theme"/><Relationship Id="rId32" Target="notesSlides/notesSlide1.xml" Type="http://schemas.openxmlformats.org/officeDocument/2006/relationships/notesSlide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2626518" y="1951178"/>
            <a:ext cx="13034964" cy="2296357"/>
            <a:chOff x="0" y="0"/>
            <a:chExt cx="17379952" cy="30618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379952" cy="3061810"/>
            </a:xfrm>
            <a:custGeom>
              <a:avLst/>
              <a:gdLst/>
              <a:ahLst/>
              <a:cxnLst/>
              <a:rect r="r" b="b" t="t" l="l"/>
              <a:pathLst>
                <a:path h="3061810" w="17379952">
                  <a:moveTo>
                    <a:pt x="0" y="0"/>
                  </a:moveTo>
                  <a:lnTo>
                    <a:pt x="17379952" y="0"/>
                  </a:lnTo>
                  <a:lnTo>
                    <a:pt x="17379952" y="3061810"/>
                  </a:lnTo>
                  <a:lnTo>
                    <a:pt x="0" y="30618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17379952" cy="3061810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11663"/>
                </a:lnSpc>
              </a:pPr>
              <a:r>
                <a:rPr lang="en-US" sz="9719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SCHOLARSHIP PORTAL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4000500" y="6683785"/>
            <a:ext cx="13240365" cy="2843673"/>
            <a:chOff x="0" y="0"/>
            <a:chExt cx="17653820" cy="379156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7653820" cy="3791564"/>
            </a:xfrm>
            <a:custGeom>
              <a:avLst/>
              <a:gdLst/>
              <a:ahLst/>
              <a:cxnLst/>
              <a:rect r="r" b="b" t="t" l="l"/>
              <a:pathLst>
                <a:path h="3791564" w="17653820">
                  <a:moveTo>
                    <a:pt x="0" y="0"/>
                  </a:moveTo>
                  <a:lnTo>
                    <a:pt x="17653820" y="0"/>
                  </a:lnTo>
                  <a:lnTo>
                    <a:pt x="17653820" y="3791564"/>
                  </a:lnTo>
                  <a:lnTo>
                    <a:pt x="0" y="37915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0"/>
              <a:ext cx="17653820" cy="379156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00"/>
                </a:lnSpc>
              </a:pPr>
              <a:r>
                <a:rPr lang="en-US" sz="3000" b="true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                                        Presented  by </a:t>
              </a:r>
            </a:p>
            <a:p>
              <a:pPr algn="l">
                <a:lnSpc>
                  <a:spcPts val="3600"/>
                </a:lnSpc>
              </a:pPr>
              <a:r>
                <a:rPr lang="en-US" sz="3000" b="true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                                         NAME:A.RODDICK BEVAN, G.ROSARIO</a:t>
              </a:r>
            </a:p>
            <a:p>
              <a:pPr algn="l">
                <a:lnSpc>
                  <a:spcPts val="3600"/>
                </a:lnSpc>
              </a:pPr>
              <a:r>
                <a:rPr lang="en-US" sz="3000" b="true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                                         REGNO:2222128031, 2222128032</a:t>
              </a:r>
            </a:p>
            <a:p>
              <a:pPr algn="l">
                <a:lnSpc>
                  <a:spcPts val="3600"/>
                </a:lnSpc>
              </a:pPr>
              <a:r>
                <a:rPr lang="en-US" sz="3000" b="true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                                         CLASS:III Bsc Computer Science       </a:t>
              </a:r>
            </a:p>
            <a:p>
              <a:pPr algn="l">
                <a:lnSpc>
                  <a:spcPts val="3600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70664" y="927776"/>
            <a:ext cx="3275079" cy="2394266"/>
            <a:chOff x="0" y="0"/>
            <a:chExt cx="4366772" cy="319235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366772" cy="3192354"/>
            </a:xfrm>
            <a:custGeom>
              <a:avLst/>
              <a:gdLst/>
              <a:ahLst/>
              <a:cxnLst/>
              <a:rect r="r" b="b" t="t" l="l"/>
              <a:pathLst>
                <a:path h="3192354" w="4366772">
                  <a:moveTo>
                    <a:pt x="0" y="0"/>
                  </a:moveTo>
                  <a:lnTo>
                    <a:pt x="4366772" y="0"/>
                  </a:lnTo>
                  <a:lnTo>
                    <a:pt x="4366772" y="3192354"/>
                  </a:lnTo>
                  <a:lnTo>
                    <a:pt x="0" y="31923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4366772" cy="319235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40"/>
                </a:lnSpc>
              </a:pPr>
              <a:r>
                <a:rPr lang="en-US" sz="27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SCHOLARSHIP</a:t>
              </a:r>
            </a:p>
          </p:txBody>
        </p:sp>
      </p:grpSp>
      <p:graphicFrame>
        <p:nvGraphicFramePr>
          <p:cNvPr name="Table 13" id="13"/>
          <p:cNvGraphicFramePr>
            <a:graphicFrameLocks noGrp="true"/>
          </p:cNvGraphicFramePr>
          <p:nvPr/>
        </p:nvGraphicFramePr>
        <p:xfrm>
          <a:off x="3044650" y="2728128"/>
          <a:ext cx="12001500" cy="4458891"/>
        </p:xfrm>
        <a:graphic>
          <a:graphicData uri="http://schemas.openxmlformats.org/drawingml/2006/table">
            <a:tbl>
              <a:tblPr/>
              <a:tblGrid>
                <a:gridCol w="3591487"/>
                <a:gridCol w="3066053"/>
                <a:gridCol w="2277906"/>
                <a:gridCol w="3066053"/>
              </a:tblGrid>
              <a:tr h="495432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Field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Type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Null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Default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</a:tr>
              <a:tr h="495432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id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bigint(10)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</a:tr>
              <a:tr h="495432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ScholarshipName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</a:tr>
              <a:tr h="495432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ScholarshipType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</a:tr>
              <a:tr h="495432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Announced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</a:tr>
              <a:tr h="495432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Year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</a:tr>
              <a:tr h="495432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Certificate1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</a:tr>
              <a:tr h="495432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Certificate2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</a:tr>
              <a:tr h="495432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OtherInfo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varchar(500)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49388" marR="49388" marT="49388" marB="49388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70664" y="927777"/>
            <a:ext cx="3245581" cy="1741683"/>
            <a:chOff x="0" y="0"/>
            <a:chExt cx="4327442" cy="232224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327442" cy="2322244"/>
            </a:xfrm>
            <a:custGeom>
              <a:avLst/>
              <a:gdLst/>
              <a:ahLst/>
              <a:cxnLst/>
              <a:rect r="r" b="b" t="t" l="l"/>
              <a:pathLst>
                <a:path h="2322244" w="4327442">
                  <a:moveTo>
                    <a:pt x="0" y="0"/>
                  </a:moveTo>
                  <a:lnTo>
                    <a:pt x="4327442" y="0"/>
                  </a:lnTo>
                  <a:lnTo>
                    <a:pt x="4327442" y="2322244"/>
                  </a:lnTo>
                  <a:lnTo>
                    <a:pt x="0" y="23222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4327442" cy="232224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00"/>
                </a:lnSpc>
              </a:pPr>
              <a:r>
                <a:rPr lang="en-US" sz="30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STUDENT</a:t>
              </a:r>
            </a:p>
          </p:txBody>
        </p:sp>
      </p:grpSp>
      <p:graphicFrame>
        <p:nvGraphicFramePr>
          <p:cNvPr name="Table 13" id="13"/>
          <p:cNvGraphicFramePr>
            <a:graphicFrameLocks noGrp="true"/>
          </p:cNvGraphicFramePr>
          <p:nvPr/>
        </p:nvGraphicFramePr>
        <p:xfrm>
          <a:off x="2875935" y="2669458"/>
          <a:ext cx="11430000" cy="5943600"/>
        </p:xfrm>
        <a:graphic>
          <a:graphicData uri="http://schemas.openxmlformats.org/drawingml/2006/table">
            <a:tbl>
              <a:tblPr/>
              <a:tblGrid>
                <a:gridCol w="3501082"/>
                <a:gridCol w="3501082"/>
                <a:gridCol w="2118299"/>
                <a:gridCol w="2309537"/>
              </a:tblGrid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Field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Type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Default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id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bigint(20)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RegisterNo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Name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Gender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Mobile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Email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Address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varchar(500)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Department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Batch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Year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EE"/>
                    </a:solidFill>
                  </a:tcPr>
                </a:tc>
              </a:tr>
              <a:tr h="495300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Shift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E3D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70664" y="0"/>
            <a:ext cx="15118035" cy="1492182"/>
            <a:chOff x="0" y="0"/>
            <a:chExt cx="20157380" cy="198957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157380" cy="1989576"/>
            </a:xfrm>
            <a:custGeom>
              <a:avLst/>
              <a:gdLst/>
              <a:ahLst/>
              <a:cxnLst/>
              <a:rect r="r" b="b" t="t" l="l"/>
              <a:pathLst>
                <a:path h="1989576" w="20157380">
                  <a:moveTo>
                    <a:pt x="0" y="0"/>
                  </a:moveTo>
                  <a:lnTo>
                    <a:pt x="20157380" y="0"/>
                  </a:lnTo>
                  <a:lnTo>
                    <a:pt x="20157380" y="1989576"/>
                  </a:lnTo>
                  <a:lnTo>
                    <a:pt x="0" y="19895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20157380" cy="198957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sz="63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INPUT DESIGN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370664" y="1188720"/>
            <a:ext cx="15225696" cy="8170504"/>
          </a:xfrm>
          <a:custGeom>
            <a:avLst/>
            <a:gdLst/>
            <a:ahLst/>
            <a:cxnLst/>
            <a:rect r="r" b="b" t="t" l="l"/>
            <a:pathLst>
              <a:path h="8170504" w="15225696">
                <a:moveTo>
                  <a:pt x="0" y="0"/>
                </a:moveTo>
                <a:lnTo>
                  <a:pt x="15225696" y="0"/>
                </a:lnTo>
                <a:lnTo>
                  <a:pt x="15225696" y="8170504"/>
                </a:lnTo>
                <a:lnTo>
                  <a:pt x="0" y="81705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4821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2291024" y="979714"/>
            <a:ext cx="11816862" cy="7310174"/>
          </a:xfrm>
          <a:custGeom>
            <a:avLst/>
            <a:gdLst/>
            <a:ahLst/>
            <a:cxnLst/>
            <a:rect r="r" b="b" t="t" l="l"/>
            <a:pathLst>
              <a:path h="7310174" w="11816862">
                <a:moveTo>
                  <a:pt x="0" y="0"/>
                </a:moveTo>
                <a:lnTo>
                  <a:pt x="11816862" y="0"/>
                </a:lnTo>
                <a:lnTo>
                  <a:pt x="11816862" y="7310174"/>
                </a:lnTo>
                <a:lnTo>
                  <a:pt x="0" y="731017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4988" t="0" r="-4988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2728128" y="1612760"/>
            <a:ext cx="12042950" cy="6888146"/>
          </a:xfrm>
          <a:custGeom>
            <a:avLst/>
            <a:gdLst/>
            <a:ahLst/>
            <a:cxnLst/>
            <a:rect r="r" b="b" t="t" l="l"/>
            <a:pathLst>
              <a:path h="6888146" w="12042950">
                <a:moveTo>
                  <a:pt x="0" y="0"/>
                </a:moveTo>
                <a:lnTo>
                  <a:pt x="12042950" y="0"/>
                </a:lnTo>
                <a:lnTo>
                  <a:pt x="12042950" y="6888145"/>
                </a:lnTo>
                <a:lnTo>
                  <a:pt x="0" y="68881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41" t="0" r="-841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3737988" y="1300146"/>
            <a:ext cx="10520625" cy="7716203"/>
          </a:xfrm>
          <a:custGeom>
            <a:avLst/>
            <a:gdLst/>
            <a:ahLst/>
            <a:cxnLst/>
            <a:rect r="r" b="b" t="t" l="l"/>
            <a:pathLst>
              <a:path h="7716203" w="10520625">
                <a:moveTo>
                  <a:pt x="0" y="0"/>
                </a:moveTo>
                <a:lnTo>
                  <a:pt x="10520625" y="0"/>
                </a:lnTo>
                <a:lnTo>
                  <a:pt x="10520625" y="7716202"/>
                </a:lnTo>
                <a:lnTo>
                  <a:pt x="0" y="771620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5194" t="0" r="-15194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932039" y="1415845"/>
            <a:ext cx="13140812" cy="7536426"/>
          </a:xfrm>
          <a:custGeom>
            <a:avLst/>
            <a:gdLst/>
            <a:ahLst/>
            <a:cxnLst/>
            <a:rect r="r" b="b" t="t" l="l"/>
            <a:pathLst>
              <a:path h="7536426" w="13140812">
                <a:moveTo>
                  <a:pt x="0" y="0"/>
                </a:moveTo>
                <a:lnTo>
                  <a:pt x="13140811" y="0"/>
                </a:lnTo>
                <a:lnTo>
                  <a:pt x="13140811" y="7536427"/>
                </a:lnTo>
                <a:lnTo>
                  <a:pt x="0" y="75364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978" t="0" r="-978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2359742" y="1179873"/>
            <a:ext cx="12388646" cy="8524566"/>
          </a:xfrm>
          <a:custGeom>
            <a:avLst/>
            <a:gdLst/>
            <a:ahLst/>
            <a:cxnLst/>
            <a:rect r="r" b="b" t="t" l="l"/>
            <a:pathLst>
              <a:path h="8524566" w="12388646">
                <a:moveTo>
                  <a:pt x="0" y="0"/>
                </a:moveTo>
                <a:lnTo>
                  <a:pt x="12388645" y="0"/>
                </a:lnTo>
                <a:lnTo>
                  <a:pt x="12388645" y="8524566"/>
                </a:lnTo>
                <a:lnTo>
                  <a:pt x="0" y="852456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1164" t="0" r="-11164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70661" y="825909"/>
            <a:ext cx="15545739" cy="8817324"/>
            <a:chOff x="0" y="0"/>
            <a:chExt cx="20727652" cy="1175643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727653" cy="11756432"/>
            </a:xfrm>
            <a:custGeom>
              <a:avLst/>
              <a:gdLst/>
              <a:ahLst/>
              <a:cxnLst/>
              <a:rect r="r" b="b" t="t" l="l"/>
              <a:pathLst>
                <a:path h="11756432" w="20727653">
                  <a:moveTo>
                    <a:pt x="0" y="0"/>
                  </a:moveTo>
                  <a:lnTo>
                    <a:pt x="20727653" y="0"/>
                  </a:lnTo>
                  <a:lnTo>
                    <a:pt x="20727653" y="11756432"/>
                  </a:lnTo>
                  <a:lnTo>
                    <a:pt x="0" y="117564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20727652" cy="117564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2879"/>
                </a:lnSpc>
              </a:pPr>
            </a:p>
            <a:p>
              <a:pPr algn="l">
                <a:lnSpc>
                  <a:spcPts val="2879"/>
                </a:lnSpc>
              </a:pPr>
              <a:r>
                <a:rPr lang="en-US" sz="2400" b="true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1.Student Reports</a:t>
              </a:r>
            </a:p>
            <a:p>
              <a:pPr algn="l" marL="434340" indent="-21717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Student List Report</a:t>
              </a:r>
              <a:r>
                <a:rPr lang="en-US" sz="24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: Displays all registered students with details (ID, Name, Email, Contact, Scholarship Status).</a:t>
              </a:r>
            </a:p>
            <a:p>
              <a:pPr algn="l" marL="434340" indent="-21717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Application Status Report</a:t>
              </a:r>
              <a:r>
                <a:rPr lang="en-US" sz="24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: Lists students along with their application status (Pending, Approved, Rejected).</a:t>
              </a:r>
            </a:p>
            <a:p>
              <a:pPr algn="l" marL="434340" indent="-21717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Scholarship Award Report</a:t>
              </a:r>
              <a:r>
                <a:rPr lang="en-US" sz="24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: Shows students who have been awarded scholarships, including the amount.</a:t>
              </a:r>
            </a:p>
            <a:p>
              <a:pPr algn="l" marL="434340" indent="-217170" lvl="1">
                <a:lnSpc>
                  <a:spcPts val="2879"/>
                </a:lnSpc>
              </a:pPr>
              <a:r>
                <a:rPr lang="en-US" b="true" sz="2400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2. Scholarship Reports</a:t>
              </a:r>
            </a:p>
            <a:p>
              <a:pPr algn="l" marL="434340" indent="-21717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Available Scholarships Report</a:t>
              </a:r>
              <a:r>
                <a:rPr lang="en-US" sz="24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: Lists all available scholarships with eligibility criteria.</a:t>
              </a:r>
            </a:p>
            <a:p>
              <a:pPr algn="l" marL="434340" indent="-21717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Scholarship Allocation Report</a:t>
              </a:r>
              <a:r>
                <a:rPr lang="en-US" sz="24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: Shows scholarships that have been allocated and the remaining funds.</a:t>
              </a:r>
            </a:p>
            <a:p>
              <a:pPr algn="l" marL="434340" indent="-217170" lvl="1">
                <a:lnSpc>
                  <a:spcPts val="2879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FFFFFF"/>
                  </a:solidFill>
                  <a:latin typeface="Century Gothic Paneuropean Bold"/>
                  <a:ea typeface="Century Gothic Paneuropean Bold"/>
                  <a:cs typeface="Century Gothic Paneuropean Bold"/>
                  <a:sym typeface="Century Gothic Paneuropean Bold"/>
                </a:rPr>
                <a:t>Scholarship Expiry Report</a:t>
              </a:r>
              <a:r>
                <a:rPr lang="en-US" sz="24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: Displays scholarships that are nearing their deadline.</a:t>
              </a:r>
            </a:p>
            <a:p>
              <a:pPr algn="l" marL="434340" indent="-217170" lvl="1">
                <a:lnSpc>
                  <a:spcPts val="2879"/>
                </a:lnSpc>
              </a:pPr>
            </a:p>
            <a:p>
              <a:pPr algn="l" marL="434340" indent="-217170" lvl="1">
                <a:lnSpc>
                  <a:spcPts val="2879"/>
                </a:lnSpc>
              </a:pPr>
            </a:p>
          </p:txBody>
        </p:sp>
      </p:grpSp>
    </p:spTree>
  </p:cSld>
  <p:clrMapOvr>
    <a:masterClrMapping/>
  </p:clrMapOvr>
  <p:transition spd="fast">
    <p:fade/>
  </p:transition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654968" y="707922"/>
            <a:ext cx="13419812" cy="8664676"/>
            <a:chOff x="0" y="0"/>
            <a:chExt cx="17893082" cy="115529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7893081" cy="11552902"/>
            </a:xfrm>
            <a:custGeom>
              <a:avLst/>
              <a:gdLst/>
              <a:ahLst/>
              <a:cxnLst/>
              <a:rect r="r" b="b" t="t" l="l"/>
              <a:pathLst>
                <a:path h="11552902" w="17893081">
                  <a:moveTo>
                    <a:pt x="0" y="0"/>
                  </a:moveTo>
                  <a:lnTo>
                    <a:pt x="17893081" y="0"/>
                  </a:lnTo>
                  <a:lnTo>
                    <a:pt x="17893081" y="11552902"/>
                  </a:lnTo>
                  <a:lnTo>
                    <a:pt x="0" y="115529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17893082" cy="1161957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00"/>
                </a:lnSpc>
              </a:pPr>
              <a:r>
                <a:rPr lang="en-US" sz="3000" b="true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3. Financial Reports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b="true" sz="30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Total Scholarships Disbursed</a:t>
              </a: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: Displays the total amount of scholarships awarded in a specific period.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b="true" sz="30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Scholarship Fund Balance Report</a:t>
              </a: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: Shows available funds after disbursing scholarships.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b="true" sz="30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Category-wise Scholarship Distribution</a:t>
              </a: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: Highlights scholarships awarded based on categories like merit, need-based, sports, etc.</a:t>
              </a:r>
            </a:p>
            <a:p>
              <a:pPr algn="l" marL="542925" indent="-271462" lvl="1">
                <a:lnSpc>
                  <a:spcPts val="3600"/>
                </a:lnSpc>
              </a:pPr>
            </a:p>
            <a:p>
              <a:pPr algn="l" marL="542925" indent="-271462" lvl="1">
                <a:lnSpc>
                  <a:spcPts val="3600"/>
                </a:lnSpc>
              </a:pPr>
              <a:r>
                <a:rPr lang="en-US" b="true" sz="30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4. Admin Reports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b="true" sz="30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Application Trends Report</a:t>
              </a: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: Graph showing the number of applications received over time.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b="true" sz="30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Approval and Rejection Report</a:t>
              </a: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: Lists the number of approved and rejected applications.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b="true" sz="30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Reviewer Performance Report</a:t>
              </a: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: Displays how many applications each reviewer has processed…</a:t>
              </a:r>
            </a:p>
            <a:p>
              <a:pPr algn="l" marL="542925" indent="-271462" lvl="1">
                <a:lnSpc>
                  <a:spcPts val="3600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70662" y="176982"/>
            <a:ext cx="15546676" cy="1843548"/>
            <a:chOff x="0" y="0"/>
            <a:chExt cx="20728902" cy="245806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728902" cy="2458064"/>
            </a:xfrm>
            <a:custGeom>
              <a:avLst/>
              <a:gdLst/>
              <a:ahLst/>
              <a:cxnLst/>
              <a:rect r="r" b="b" t="t" l="l"/>
              <a:pathLst>
                <a:path h="2458064" w="20728902">
                  <a:moveTo>
                    <a:pt x="0" y="0"/>
                  </a:moveTo>
                  <a:lnTo>
                    <a:pt x="20728902" y="0"/>
                  </a:lnTo>
                  <a:lnTo>
                    <a:pt x="20728902" y="2458064"/>
                  </a:lnTo>
                  <a:lnTo>
                    <a:pt x="0" y="245806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20728902" cy="245806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sz="63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contents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70662" y="1740309"/>
            <a:ext cx="15546678" cy="6946493"/>
            <a:chOff x="0" y="0"/>
            <a:chExt cx="20728904" cy="92619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728904" cy="9261990"/>
            </a:xfrm>
            <a:custGeom>
              <a:avLst/>
              <a:gdLst/>
              <a:ahLst/>
              <a:cxnLst/>
              <a:rect r="r" b="b" t="t" l="l"/>
              <a:pathLst>
                <a:path h="9261990" w="20728904">
                  <a:moveTo>
                    <a:pt x="0" y="0"/>
                  </a:moveTo>
                  <a:lnTo>
                    <a:pt x="20728904" y="0"/>
                  </a:lnTo>
                  <a:lnTo>
                    <a:pt x="20728904" y="9261990"/>
                  </a:lnTo>
                  <a:lnTo>
                    <a:pt x="0" y="92619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0"/>
              <a:ext cx="20728904" cy="92619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Abstract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Software &amp; Hardware used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Module Description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Data Flow diagram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Database Design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Input Design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Output\ Reports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Conclusion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Future Enhancement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72456" y="294969"/>
            <a:ext cx="15546676" cy="1150372"/>
            <a:chOff x="0" y="0"/>
            <a:chExt cx="20728902" cy="153383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728902" cy="1533830"/>
            </a:xfrm>
            <a:custGeom>
              <a:avLst/>
              <a:gdLst/>
              <a:ahLst/>
              <a:cxnLst/>
              <a:rect r="r" b="b" t="t" l="l"/>
              <a:pathLst>
                <a:path h="1533830" w="20728902">
                  <a:moveTo>
                    <a:pt x="0" y="0"/>
                  </a:moveTo>
                  <a:lnTo>
                    <a:pt x="20728902" y="0"/>
                  </a:lnTo>
                  <a:lnTo>
                    <a:pt x="20728902" y="1533830"/>
                  </a:lnTo>
                  <a:lnTo>
                    <a:pt x="0" y="15338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20728902" cy="153383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sz="63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                        Conclusion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70661" y="1769806"/>
            <a:ext cx="15545739" cy="7890386"/>
            <a:chOff x="0" y="0"/>
            <a:chExt cx="20727652" cy="1052051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727653" cy="10520514"/>
            </a:xfrm>
            <a:custGeom>
              <a:avLst/>
              <a:gdLst/>
              <a:ahLst/>
              <a:cxnLst/>
              <a:rect r="r" b="b" t="t" l="l"/>
              <a:pathLst>
                <a:path h="10520514" w="20727653">
                  <a:moveTo>
                    <a:pt x="0" y="0"/>
                  </a:moveTo>
                  <a:lnTo>
                    <a:pt x="20727653" y="0"/>
                  </a:lnTo>
                  <a:lnTo>
                    <a:pt x="20727653" y="10520514"/>
                  </a:lnTo>
                  <a:lnTo>
                    <a:pt x="0" y="1052051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38125"/>
              <a:ext cx="20727652" cy="1075863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5400"/>
                </a:lnSpc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 this work, an online mobile-based system e-scholarship was implemented that replaces the paper-based method. The online mobile -based application allowed students to apply for scholarship online irrespective of their geographical locations and also provide them with feedback services. The software was develop using object-oriented analysis and design. It is hoped that effective implementation of this software product would eliminate many problems discovered during system’s investigation. </a:t>
              </a:r>
            </a:p>
            <a:p>
              <a:pPr algn="just">
                <a:lnSpc>
                  <a:spcPts val="5400"/>
                </a:lnSpc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We therefore make the following recommendations. Online should endeavor to adopt the e-Scholarship System software develop in this research work in order to automate their various scholarship application processes. So that the workload associated with the manual system can be reduced considerably.</a:t>
              </a:r>
            </a:p>
            <a:p>
              <a:pPr algn="l">
                <a:lnSpc>
                  <a:spcPts val="5400"/>
                </a:lnSpc>
              </a:pPr>
              <a:r>
                <a:rPr lang="en-US" sz="3000" b="true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 </a:t>
              </a:r>
            </a:p>
            <a:p>
              <a:pPr algn="l">
                <a:lnSpc>
                  <a:spcPts val="3600"/>
                </a:lnSpc>
              </a:pPr>
            </a:p>
          </p:txBody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69166" y="693825"/>
            <a:ext cx="14107084" cy="2100795"/>
            <a:chOff x="0" y="0"/>
            <a:chExt cx="18809446" cy="280106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809446" cy="2801060"/>
            </a:xfrm>
            <a:custGeom>
              <a:avLst/>
              <a:gdLst/>
              <a:ahLst/>
              <a:cxnLst/>
              <a:rect r="r" b="b" t="t" l="l"/>
              <a:pathLst>
                <a:path h="2801060" w="18809446">
                  <a:moveTo>
                    <a:pt x="0" y="0"/>
                  </a:moveTo>
                  <a:lnTo>
                    <a:pt x="18809446" y="0"/>
                  </a:lnTo>
                  <a:lnTo>
                    <a:pt x="18809446" y="2801060"/>
                  </a:lnTo>
                  <a:lnTo>
                    <a:pt x="0" y="28010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18809446" cy="280106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sz="63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Future enhancement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70661" y="2875935"/>
            <a:ext cx="15545739" cy="7211963"/>
            <a:chOff x="0" y="0"/>
            <a:chExt cx="20727652" cy="96159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727653" cy="9615950"/>
            </a:xfrm>
            <a:custGeom>
              <a:avLst/>
              <a:gdLst/>
              <a:ahLst/>
              <a:cxnLst/>
              <a:rect r="r" b="b" t="t" l="l"/>
              <a:pathLst>
                <a:path h="9615950" w="20727653">
                  <a:moveTo>
                    <a:pt x="0" y="0"/>
                  </a:moveTo>
                  <a:lnTo>
                    <a:pt x="20727653" y="0"/>
                  </a:lnTo>
                  <a:lnTo>
                    <a:pt x="20727653" y="9615950"/>
                  </a:lnTo>
                  <a:lnTo>
                    <a:pt x="0" y="96159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66675"/>
              <a:ext cx="20727652" cy="9682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The scope of the project is the system on which the software is installed, i.e. the project is developed as a Web based application, and it will work for a particular institute.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But later on the project can be modified to operate it E-Scholarship. </a:t>
              </a:r>
            </a:p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 future that can create a Mobile application for this project.</a:t>
              </a:r>
            </a:p>
            <a:p>
              <a:pPr algn="l" marL="542925" indent="-271462" lvl="1">
                <a:lnSpc>
                  <a:spcPts val="3600"/>
                </a:lnSpc>
              </a:pPr>
            </a:p>
          </p:txBody>
        </p:sp>
      </p:grp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70662" y="2521972"/>
            <a:ext cx="15546676" cy="4365524"/>
            <a:chOff x="0" y="0"/>
            <a:chExt cx="20728902" cy="582069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728902" cy="5820698"/>
            </a:xfrm>
            <a:custGeom>
              <a:avLst/>
              <a:gdLst/>
              <a:ahLst/>
              <a:cxnLst/>
              <a:rect r="r" b="b" t="t" l="l"/>
              <a:pathLst>
                <a:path h="5820698" w="20728902">
                  <a:moveTo>
                    <a:pt x="0" y="0"/>
                  </a:moveTo>
                  <a:lnTo>
                    <a:pt x="20728902" y="0"/>
                  </a:lnTo>
                  <a:lnTo>
                    <a:pt x="20728902" y="5820698"/>
                  </a:lnTo>
                  <a:lnTo>
                    <a:pt x="0" y="58206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9525"/>
              <a:ext cx="20728902" cy="58111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12960"/>
                </a:lnSpc>
              </a:pPr>
              <a:r>
                <a:rPr lang="en-US" sz="108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           </a:t>
              </a:r>
            </a:p>
            <a:p>
              <a:pPr algn="l">
                <a:lnSpc>
                  <a:spcPts val="12960"/>
                </a:lnSpc>
              </a:pPr>
              <a:r>
                <a:rPr lang="en-US" sz="108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          THANK YOU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70662" y="412956"/>
            <a:ext cx="15546676" cy="1187247"/>
            <a:chOff x="0" y="0"/>
            <a:chExt cx="20728902" cy="158299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728902" cy="1582996"/>
            </a:xfrm>
            <a:custGeom>
              <a:avLst/>
              <a:gdLst/>
              <a:ahLst/>
              <a:cxnLst/>
              <a:rect r="r" b="b" t="t" l="l"/>
              <a:pathLst>
                <a:path h="1582996" w="20728902">
                  <a:moveTo>
                    <a:pt x="0" y="0"/>
                  </a:moveTo>
                  <a:lnTo>
                    <a:pt x="20728902" y="0"/>
                  </a:lnTo>
                  <a:lnTo>
                    <a:pt x="20728902" y="1582996"/>
                  </a:lnTo>
                  <a:lnTo>
                    <a:pt x="0" y="15829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20728902" cy="158299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sz="63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ABSTRACT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70661" y="1991034"/>
            <a:ext cx="15545739" cy="6695766"/>
            <a:chOff x="0" y="0"/>
            <a:chExt cx="20727652" cy="892768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727653" cy="8927688"/>
            </a:xfrm>
            <a:custGeom>
              <a:avLst/>
              <a:gdLst/>
              <a:ahLst/>
              <a:cxnLst/>
              <a:rect r="r" b="b" t="t" l="l"/>
              <a:pathLst>
                <a:path h="8927688" w="20727653">
                  <a:moveTo>
                    <a:pt x="0" y="0"/>
                  </a:moveTo>
                  <a:lnTo>
                    <a:pt x="20727653" y="0"/>
                  </a:lnTo>
                  <a:lnTo>
                    <a:pt x="20727653" y="8927688"/>
                  </a:lnTo>
                  <a:lnTo>
                    <a:pt x="0" y="8927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76200"/>
              <a:ext cx="20727652" cy="90038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 marL="651510" indent="-325755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This project proposes the development of a web-based Scholarship Portal aimed at streamlining the scholarship application and disbursement process.</a:t>
              </a:r>
            </a:p>
            <a:p>
              <a:pPr algn="just" marL="651510" indent="-325755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The portal will showcase various types of scholarships available, allowing students to search and filter scholarships based on their eligibility criteria.</a:t>
              </a:r>
            </a:p>
            <a:p>
              <a:pPr algn="just" marL="651510" indent="-325755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Additionally, the portal will send notifications to students who are eligible for specific scholarships, ensuring they stay informed and up-to-date about available opportunities. </a:t>
              </a:r>
            </a:p>
            <a:p>
              <a:pPr algn="just" marL="651510" indent="-325755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The portal will provide features such as student registration, scholarship listing, online application, administrator dashboard, and etc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70662" y="117987"/>
            <a:ext cx="15546676" cy="1194620"/>
            <a:chOff x="0" y="0"/>
            <a:chExt cx="20728902" cy="159282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728902" cy="1592826"/>
            </a:xfrm>
            <a:custGeom>
              <a:avLst/>
              <a:gdLst/>
              <a:ahLst/>
              <a:cxnLst/>
              <a:rect r="r" b="b" t="t" l="l"/>
              <a:pathLst>
                <a:path h="1592826" w="20728902">
                  <a:moveTo>
                    <a:pt x="0" y="0"/>
                  </a:moveTo>
                  <a:lnTo>
                    <a:pt x="20728902" y="0"/>
                  </a:lnTo>
                  <a:lnTo>
                    <a:pt x="20728902" y="1592826"/>
                  </a:lnTo>
                  <a:lnTo>
                    <a:pt x="0" y="15928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20728902" cy="159282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480"/>
                </a:lnSpc>
              </a:pPr>
              <a:r>
                <a:rPr lang="en-US" sz="54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	            SOFTWARE &amp; HARDWARE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033255" y="1784554"/>
            <a:ext cx="9671251" cy="7574670"/>
            <a:chOff x="0" y="0"/>
            <a:chExt cx="12895002" cy="1009956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895002" cy="10099560"/>
            </a:xfrm>
            <a:custGeom>
              <a:avLst/>
              <a:gdLst/>
              <a:ahLst/>
              <a:cxnLst/>
              <a:rect r="r" b="b" t="t" l="l"/>
              <a:pathLst>
                <a:path h="10099560" w="12895002">
                  <a:moveTo>
                    <a:pt x="0" y="0"/>
                  </a:moveTo>
                  <a:lnTo>
                    <a:pt x="12895002" y="0"/>
                  </a:lnTo>
                  <a:lnTo>
                    <a:pt x="12895002" y="10099560"/>
                  </a:lnTo>
                  <a:lnTo>
                    <a:pt x="0" y="100995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2895002" cy="1014718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3709"/>
                </a:lnSpc>
              </a:pPr>
              <a:r>
                <a:rPr lang="en-US" sz="3360" b="true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SOFTWARE SPECIFICATION</a:t>
              </a:r>
            </a:p>
            <a:p>
              <a:pPr algn="just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Operating system	   : Windows 11 ,10, 8</a:t>
              </a:r>
            </a:p>
            <a:p>
              <a:pPr algn="just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Front End          	       : Python</a:t>
              </a:r>
            </a:p>
            <a:p>
              <a:pPr algn="just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Back End           	       : MySQL SERVER</a:t>
              </a:r>
            </a:p>
            <a:p>
              <a:pPr algn="just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IDLE		                       : Python 2.7 IDLE</a:t>
              </a:r>
            </a:p>
            <a:p>
              <a:pPr algn="just" marL="542925" indent="-271462" lvl="1"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 </a:t>
              </a:r>
            </a:p>
            <a:p>
              <a:pPr algn="just" marL="608076" indent="-304038" lvl="1">
                <a:lnSpc>
                  <a:spcPts val="4032"/>
                </a:lnSpc>
              </a:pPr>
              <a:r>
                <a:rPr lang="en-US" b="true" sz="336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HARDWARE SPECIFICATION</a:t>
              </a:r>
            </a:p>
            <a:p>
              <a:pPr algn="just" marL="608076" indent="-304038" lvl="1">
                <a:lnSpc>
                  <a:spcPts val="4032"/>
                </a:lnSpc>
                <a:buFont typeface="Arial"/>
                <a:buChar char="•"/>
              </a:pPr>
              <a:r>
                <a:rPr lang="en-US" sz="336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Processor        	: Intel  i5</a:t>
              </a:r>
            </a:p>
            <a:p>
              <a:pPr algn="just" marL="608076" indent="-304038" lvl="1">
                <a:lnSpc>
                  <a:spcPts val="4032"/>
                </a:lnSpc>
                <a:buFont typeface="Arial"/>
                <a:buChar char="•"/>
              </a:pPr>
              <a:r>
                <a:rPr lang="en-US" sz="336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RAM  	            : 16 GB</a:t>
              </a:r>
            </a:p>
            <a:p>
              <a:pPr algn="just" marL="608076" indent="-304038" lvl="1">
                <a:lnSpc>
                  <a:spcPts val="4032"/>
                </a:lnSpc>
                <a:buFont typeface="Arial"/>
                <a:buChar char="•"/>
              </a:pPr>
              <a:r>
                <a:rPr lang="en-US" sz="336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ROM       		    : 512 GB SSD</a:t>
              </a:r>
            </a:p>
            <a:p>
              <a:pPr algn="just" marL="608076" indent="-304038" lvl="1">
                <a:lnSpc>
                  <a:spcPts val="4032"/>
                </a:lnSpc>
                <a:buFont typeface="Arial"/>
                <a:buChar char="•"/>
              </a:pPr>
              <a:r>
                <a:rPr lang="en-US" sz="336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Keyboard        	: 104  keys</a:t>
              </a:r>
            </a:p>
            <a:p>
              <a:pPr algn="just" marL="608076" indent="-304038" lvl="1">
                <a:lnSpc>
                  <a:spcPts val="4032"/>
                </a:lnSpc>
                <a:buFont typeface="Arial"/>
                <a:buChar char="•"/>
              </a:pPr>
              <a:r>
                <a:rPr lang="en-US" sz="336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Mouse                : 3 buttons</a:t>
              </a:r>
            </a:p>
            <a:p>
              <a:pPr algn="l" marL="608076" indent="-304038" lvl="1">
                <a:lnSpc>
                  <a:spcPts val="4032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70662" y="280220"/>
            <a:ext cx="15546676" cy="1091380"/>
            <a:chOff x="0" y="0"/>
            <a:chExt cx="20728902" cy="145517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728902" cy="1455174"/>
            </a:xfrm>
            <a:custGeom>
              <a:avLst/>
              <a:gdLst/>
              <a:ahLst/>
              <a:cxnLst/>
              <a:rect r="r" b="b" t="t" l="l"/>
              <a:pathLst>
                <a:path h="1455174" w="20728902">
                  <a:moveTo>
                    <a:pt x="0" y="0"/>
                  </a:moveTo>
                  <a:lnTo>
                    <a:pt x="20728902" y="0"/>
                  </a:lnTo>
                  <a:lnTo>
                    <a:pt x="20728902" y="1455174"/>
                  </a:lnTo>
                  <a:lnTo>
                    <a:pt x="0" y="145517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20728902" cy="145517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sz="63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            MODULE DESCRIPTION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55914" y="1371600"/>
            <a:ext cx="15546678" cy="8524568"/>
            <a:chOff x="0" y="0"/>
            <a:chExt cx="20728904" cy="113660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728904" cy="11366090"/>
            </a:xfrm>
            <a:custGeom>
              <a:avLst/>
              <a:gdLst/>
              <a:ahLst/>
              <a:cxnLst/>
              <a:rect r="r" b="b" t="t" l="l"/>
              <a:pathLst>
                <a:path h="11366090" w="20728904">
                  <a:moveTo>
                    <a:pt x="0" y="0"/>
                  </a:moveTo>
                  <a:lnTo>
                    <a:pt x="20728904" y="0"/>
                  </a:lnTo>
                  <a:lnTo>
                    <a:pt x="20728904" y="11366090"/>
                  </a:lnTo>
                  <a:lnTo>
                    <a:pt x="0" y="113660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14300"/>
              <a:ext cx="20728904" cy="114803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>
                <a:lnSpc>
                  <a:spcPts val="3887"/>
                </a:lnSpc>
              </a:pPr>
              <a:r>
                <a:rPr lang="en-US" sz="2700" b="true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Admin </a:t>
              </a:r>
            </a:p>
            <a:p>
              <a:pPr algn="just" marL="488632" indent="-244316" lvl="1">
                <a:lnSpc>
                  <a:spcPts val="3887"/>
                </a:lnSpc>
                <a:buFont typeface="Arial"/>
                <a:buChar char="•"/>
              </a:pPr>
              <a:r>
                <a:rPr lang="en-US" sz="27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Login </a:t>
              </a:r>
            </a:p>
            <a:p>
              <a:pPr algn="just" marL="488632" indent="-244316" lvl="1">
                <a:lnSpc>
                  <a:spcPts val="3887"/>
                </a:lnSpc>
                <a:buFont typeface="Arial"/>
                <a:buChar char="•"/>
              </a:pPr>
              <a:r>
                <a:rPr lang="en-US" sz="27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View Scholarship Request</a:t>
              </a:r>
            </a:p>
            <a:p>
              <a:pPr algn="just" marL="488632" indent="-244316" lvl="1">
                <a:lnSpc>
                  <a:spcPts val="3887"/>
                </a:lnSpc>
                <a:buFont typeface="Arial"/>
                <a:buChar char="•"/>
              </a:pPr>
              <a:r>
                <a:rPr lang="en-US" sz="27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Accept /Reject Scholarship Request</a:t>
              </a:r>
            </a:p>
            <a:p>
              <a:pPr algn="just" marL="488632" indent="-244316" lvl="1">
                <a:lnSpc>
                  <a:spcPts val="3887"/>
                </a:lnSpc>
                <a:buFont typeface="Arial"/>
                <a:buChar char="•"/>
              </a:pPr>
              <a:r>
                <a:rPr lang="en-US" sz="27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Sanction Amount</a:t>
              </a:r>
            </a:p>
            <a:p>
              <a:pPr algn="just" marL="488632" indent="-244316" lvl="1">
                <a:lnSpc>
                  <a:spcPts val="3887"/>
                </a:lnSpc>
              </a:pPr>
              <a:r>
                <a:rPr lang="en-US" b="true" sz="27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Student </a:t>
              </a:r>
            </a:p>
            <a:p>
              <a:pPr algn="just" marL="488632" indent="-244316" lvl="1">
                <a:lnSpc>
                  <a:spcPts val="3887"/>
                </a:lnSpc>
                <a:buFont typeface="Arial"/>
                <a:buChar char="•"/>
              </a:pPr>
              <a:r>
                <a:rPr lang="en-US" sz="27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Register </a:t>
              </a:r>
            </a:p>
            <a:p>
              <a:pPr algn="just" marL="488632" indent="-244316" lvl="1">
                <a:lnSpc>
                  <a:spcPts val="3887"/>
                </a:lnSpc>
                <a:buFont typeface="Arial"/>
                <a:buChar char="•"/>
              </a:pPr>
              <a:r>
                <a:rPr lang="en-US" sz="27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Login </a:t>
              </a:r>
            </a:p>
            <a:p>
              <a:pPr algn="just" marL="488632" indent="-244316" lvl="1">
                <a:lnSpc>
                  <a:spcPts val="3887"/>
                </a:lnSpc>
                <a:buFont typeface="Arial"/>
                <a:buChar char="•"/>
              </a:pPr>
              <a:r>
                <a:rPr lang="en-US" sz="27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Apply Scholarship</a:t>
              </a:r>
            </a:p>
            <a:p>
              <a:pPr algn="just" marL="488632" indent="-244316" lvl="1">
                <a:lnSpc>
                  <a:spcPts val="3887"/>
                </a:lnSpc>
                <a:buFont typeface="Arial"/>
                <a:buChar char="•"/>
              </a:pPr>
              <a:r>
                <a:rPr lang="en-US" sz="27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Notification </a:t>
              </a:r>
            </a:p>
            <a:p>
              <a:pPr algn="just" marL="488632" indent="-244316" lvl="1">
                <a:lnSpc>
                  <a:spcPts val="3887"/>
                </a:lnSpc>
                <a:buFont typeface="Arial"/>
                <a:buChar char="•"/>
              </a:pPr>
              <a:r>
                <a:rPr lang="en-US" sz="27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View Status </a:t>
              </a:r>
              <a:r>
                <a:rPr lang="en-US" b="true" sz="27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</a:t>
              </a:r>
            </a:p>
            <a:p>
              <a:pPr algn="l" marL="488632" indent="-244316" lvl="1">
                <a:lnSpc>
                  <a:spcPts val="3240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70662" y="117988"/>
            <a:ext cx="15546676" cy="980769"/>
            <a:chOff x="0" y="0"/>
            <a:chExt cx="20728902" cy="130769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728902" cy="1307692"/>
            </a:xfrm>
            <a:custGeom>
              <a:avLst/>
              <a:gdLst/>
              <a:ahLst/>
              <a:cxnLst/>
              <a:rect r="r" b="b" t="t" l="l"/>
              <a:pathLst>
                <a:path h="1307692" w="20728902">
                  <a:moveTo>
                    <a:pt x="0" y="0"/>
                  </a:moveTo>
                  <a:lnTo>
                    <a:pt x="20728902" y="0"/>
                  </a:lnTo>
                  <a:lnTo>
                    <a:pt x="20728902" y="1307692"/>
                  </a:lnTo>
                  <a:lnTo>
                    <a:pt x="0" y="13076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20728902" cy="130769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sz="63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ADMIN MODULE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70661" y="1342102"/>
            <a:ext cx="15545739" cy="8200104"/>
            <a:chOff x="0" y="0"/>
            <a:chExt cx="20727652" cy="1093347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727653" cy="10933472"/>
            </a:xfrm>
            <a:custGeom>
              <a:avLst/>
              <a:gdLst/>
              <a:ahLst/>
              <a:cxnLst/>
              <a:rect r="r" b="b" t="t" l="l"/>
              <a:pathLst>
                <a:path h="10933472" w="20727653">
                  <a:moveTo>
                    <a:pt x="0" y="0"/>
                  </a:moveTo>
                  <a:lnTo>
                    <a:pt x="20727653" y="0"/>
                  </a:lnTo>
                  <a:lnTo>
                    <a:pt x="20727653" y="10933472"/>
                  </a:lnTo>
                  <a:lnTo>
                    <a:pt x="0" y="109334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38125"/>
              <a:ext cx="20727652" cy="111715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 marL="542925" indent="-271462" lvl="1">
                <a:lnSpc>
                  <a:spcPts val="54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Login </a:t>
              </a:r>
            </a:p>
            <a:p>
              <a:pPr algn="just" marL="542925" indent="-271462" lvl="1">
                <a:lnSpc>
                  <a:spcPts val="5400"/>
                </a:lnSpc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    In this module, the admin can login in the system using his/her username and password. </a:t>
              </a:r>
            </a:p>
            <a:p>
              <a:pPr algn="just" marL="714375" indent="-357188" lvl="1">
                <a:lnSpc>
                  <a:spcPts val="54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View Scholarship Request</a:t>
              </a:r>
            </a:p>
            <a:p>
              <a:pPr algn="just" marL="714375" indent="-357188" lvl="1">
                <a:lnSpc>
                  <a:spcPts val="5400"/>
                </a:lnSpc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    In this module, the admin can view the student scholarship request.</a:t>
              </a:r>
            </a:p>
            <a:p>
              <a:pPr algn="just" marL="714375" indent="-357188" lvl="1">
                <a:lnSpc>
                  <a:spcPts val="54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 Accept /Reject Scholarship Request</a:t>
              </a:r>
            </a:p>
            <a:p>
              <a:pPr algn="just" marL="714375" indent="-357188" lvl="1">
                <a:lnSpc>
                  <a:spcPts val="5400"/>
                </a:lnSpc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  In this module, the admin can accept/ reject the student scholarship request. </a:t>
              </a:r>
            </a:p>
            <a:p>
              <a:pPr algn="just" marL="714375" indent="-357188" lvl="1">
                <a:lnSpc>
                  <a:spcPts val="54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 Sanction Amount</a:t>
              </a:r>
            </a:p>
            <a:p>
              <a:pPr algn="just" marL="714375" indent="-357188" lvl="1">
                <a:lnSpc>
                  <a:spcPts val="5400"/>
                </a:lnSpc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   In this module used to make a amount sanction. This module contains user’s card details like name, card no, amount etc.</a:t>
              </a:r>
            </a:p>
            <a:p>
              <a:pPr algn="l" marL="714375" indent="-357188" lvl="1">
                <a:lnSpc>
                  <a:spcPts val="360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70662" y="1"/>
            <a:ext cx="15546676" cy="1283108"/>
            <a:chOff x="0" y="0"/>
            <a:chExt cx="20728902" cy="17108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728902" cy="1710810"/>
            </a:xfrm>
            <a:custGeom>
              <a:avLst/>
              <a:gdLst/>
              <a:ahLst/>
              <a:cxnLst/>
              <a:rect r="r" b="b" t="t" l="l"/>
              <a:pathLst>
                <a:path h="1710810" w="20728902">
                  <a:moveTo>
                    <a:pt x="0" y="0"/>
                  </a:moveTo>
                  <a:lnTo>
                    <a:pt x="20728902" y="0"/>
                  </a:lnTo>
                  <a:lnTo>
                    <a:pt x="20728902" y="1710810"/>
                  </a:lnTo>
                  <a:lnTo>
                    <a:pt x="0" y="171081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20728902" cy="17108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sz="63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                 STUDENT MODULE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70661" y="958647"/>
            <a:ext cx="15545739" cy="9173496"/>
            <a:chOff x="0" y="0"/>
            <a:chExt cx="20727652" cy="1223132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727653" cy="12231328"/>
            </a:xfrm>
            <a:custGeom>
              <a:avLst/>
              <a:gdLst/>
              <a:ahLst/>
              <a:cxnLst/>
              <a:rect r="r" b="b" t="t" l="l"/>
              <a:pathLst>
                <a:path h="12231328" w="20727653">
                  <a:moveTo>
                    <a:pt x="0" y="0"/>
                  </a:moveTo>
                  <a:lnTo>
                    <a:pt x="20727653" y="0"/>
                  </a:lnTo>
                  <a:lnTo>
                    <a:pt x="20727653" y="12231328"/>
                  </a:lnTo>
                  <a:lnTo>
                    <a:pt x="0" y="122313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38125"/>
              <a:ext cx="20727652" cy="1246945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just" marL="542925" indent="-271462" lvl="1">
                <a:lnSpc>
                  <a:spcPts val="54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Login</a:t>
              </a:r>
            </a:p>
            <a:p>
              <a:pPr algn="just" marL="542925" indent="-271462" lvl="1">
                <a:lnSpc>
                  <a:spcPts val="5400"/>
                </a:lnSpc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 this module, the student can login in the system using username and password. </a:t>
              </a:r>
            </a:p>
            <a:p>
              <a:pPr algn="just" marL="542925" indent="-271462" lvl="1">
                <a:lnSpc>
                  <a:spcPts val="54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Apply Scholarship</a:t>
              </a:r>
            </a:p>
            <a:p>
              <a:pPr algn="just" marL="542925" indent="-271462" lvl="1">
                <a:lnSpc>
                  <a:spcPts val="5400"/>
                </a:lnSpc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In this module, the student can apply the scholarship.</a:t>
              </a:r>
            </a:p>
            <a:p>
              <a:pPr algn="just" marL="703898" indent="-351949" lvl="1">
                <a:lnSpc>
                  <a:spcPts val="5400"/>
                </a:lnSpc>
                <a:buFont typeface="Arial"/>
                <a:buChar char="•"/>
              </a:pPr>
              <a:r>
                <a:rPr lang="en-US" sz="3000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 </a:t>
              </a: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Notification </a:t>
              </a:r>
            </a:p>
            <a:p>
              <a:pPr algn="just" marL="703898" indent="-351949" lvl="1">
                <a:lnSpc>
                  <a:spcPts val="5400"/>
                </a:lnSpc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If the admin can update the status of accept/ reject request and amount sanction, the student can get the automatic notification.</a:t>
              </a:r>
            </a:p>
            <a:p>
              <a:pPr algn="just" marL="542925" indent="-271462" lvl="1">
                <a:lnSpc>
                  <a:spcPts val="54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View Status </a:t>
              </a:r>
            </a:p>
            <a:p>
              <a:pPr algn="just" marL="542925" indent="-271462" lvl="1">
                <a:lnSpc>
                  <a:spcPts val="5400"/>
                </a:lnSpc>
              </a:pPr>
              <a:r>
                <a:rPr lang="en-US" sz="30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After received notification the student can check the status of accept/ reject request and amount sanction in this module.</a:t>
              </a:r>
              <a:r>
                <a:rPr lang="en-US" b="true" sz="30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 </a:t>
              </a:r>
            </a:p>
            <a:p>
              <a:pPr algn="l" marL="542925" indent="-271462" lvl="1">
                <a:lnSpc>
                  <a:spcPts val="3600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4569778" y="10122"/>
            <a:ext cx="13598952" cy="978073"/>
            <a:chOff x="0" y="0"/>
            <a:chExt cx="18131936" cy="130409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131937" cy="1304098"/>
            </a:xfrm>
            <a:custGeom>
              <a:avLst/>
              <a:gdLst/>
              <a:ahLst/>
              <a:cxnLst/>
              <a:rect r="r" b="b" t="t" l="l"/>
              <a:pathLst>
                <a:path h="1304098" w="18131937">
                  <a:moveTo>
                    <a:pt x="0" y="0"/>
                  </a:moveTo>
                  <a:lnTo>
                    <a:pt x="18131937" y="0"/>
                  </a:lnTo>
                  <a:lnTo>
                    <a:pt x="18131937" y="1304098"/>
                  </a:lnTo>
                  <a:lnTo>
                    <a:pt x="0" y="13040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18131936" cy="130409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759"/>
                </a:lnSpc>
              </a:pPr>
              <a:r>
                <a:rPr lang="en-US" sz="48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     DATA FLOW DIAGRAM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4888637" y="4302332"/>
            <a:ext cx="2599368" cy="3584368"/>
            <a:chOff x="0" y="0"/>
            <a:chExt cx="3465824" cy="477915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2700" y="11178"/>
              <a:ext cx="3440938" cy="4761554"/>
            </a:xfrm>
            <a:custGeom>
              <a:avLst/>
              <a:gdLst/>
              <a:ahLst/>
              <a:cxnLst/>
              <a:rect r="r" b="b" t="t" l="l"/>
              <a:pathLst>
                <a:path h="4761554" w="3440938">
                  <a:moveTo>
                    <a:pt x="0" y="506582"/>
                  </a:moveTo>
                  <a:cubicBezTo>
                    <a:pt x="0" y="226799"/>
                    <a:pt x="256794" y="0"/>
                    <a:pt x="573532" y="0"/>
                  </a:cubicBezTo>
                  <a:lnTo>
                    <a:pt x="2867406" y="0"/>
                  </a:lnTo>
                  <a:cubicBezTo>
                    <a:pt x="3184144" y="0"/>
                    <a:pt x="3440938" y="226799"/>
                    <a:pt x="3440938" y="506582"/>
                  </a:cubicBezTo>
                  <a:lnTo>
                    <a:pt x="3440938" y="4254973"/>
                  </a:lnTo>
                  <a:cubicBezTo>
                    <a:pt x="3440938" y="4534755"/>
                    <a:pt x="3184144" y="4761554"/>
                    <a:pt x="2867406" y="4761554"/>
                  </a:cubicBezTo>
                  <a:lnTo>
                    <a:pt x="573532" y="4761554"/>
                  </a:lnTo>
                  <a:cubicBezTo>
                    <a:pt x="256794" y="4761442"/>
                    <a:pt x="0" y="4534755"/>
                    <a:pt x="0" y="4254973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5B6C5">
                    <a:alpha val="100000"/>
                  </a:srgbClr>
                </a:gs>
                <a:gs pos="50000">
                  <a:srgbClr val="DCE7EC">
                    <a:alpha val="100000"/>
                  </a:srgbClr>
                </a:gs>
                <a:gs pos="100000">
                  <a:srgbClr val="95B6C5">
                    <a:alpha val="100000"/>
                  </a:srgbClr>
                </a:gs>
              </a:gsLst>
              <a:lin ang="19647044"/>
            </a:gra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466338" cy="4784558"/>
            </a:xfrm>
            <a:custGeom>
              <a:avLst/>
              <a:gdLst/>
              <a:ahLst/>
              <a:cxnLst/>
              <a:rect r="r" b="b" t="t" l="l"/>
              <a:pathLst>
                <a:path h="4784558" w="3466338">
                  <a:moveTo>
                    <a:pt x="0" y="517760"/>
                  </a:moveTo>
                  <a:cubicBezTo>
                    <a:pt x="0" y="231829"/>
                    <a:pt x="262382" y="0"/>
                    <a:pt x="586232" y="0"/>
                  </a:cubicBezTo>
                  <a:lnTo>
                    <a:pt x="2880106" y="0"/>
                  </a:lnTo>
                  <a:lnTo>
                    <a:pt x="2880106" y="11178"/>
                  </a:lnTo>
                  <a:lnTo>
                    <a:pt x="2880106" y="0"/>
                  </a:lnTo>
                  <a:cubicBezTo>
                    <a:pt x="3203956" y="0"/>
                    <a:pt x="3466338" y="231829"/>
                    <a:pt x="3466338" y="517760"/>
                  </a:cubicBezTo>
                  <a:lnTo>
                    <a:pt x="3453638" y="517760"/>
                  </a:lnTo>
                  <a:lnTo>
                    <a:pt x="3466338" y="517760"/>
                  </a:lnTo>
                  <a:lnTo>
                    <a:pt x="3466338" y="4266151"/>
                  </a:lnTo>
                  <a:lnTo>
                    <a:pt x="3453638" y="4266151"/>
                  </a:lnTo>
                  <a:lnTo>
                    <a:pt x="3466338" y="4266151"/>
                  </a:lnTo>
                  <a:cubicBezTo>
                    <a:pt x="3466338" y="4552081"/>
                    <a:pt x="3203956" y="4784558"/>
                    <a:pt x="2880106" y="4784558"/>
                  </a:cubicBezTo>
                  <a:lnTo>
                    <a:pt x="2880106" y="4772732"/>
                  </a:lnTo>
                  <a:lnTo>
                    <a:pt x="2880106" y="4784558"/>
                  </a:lnTo>
                  <a:lnTo>
                    <a:pt x="586232" y="4784558"/>
                  </a:lnTo>
                  <a:lnTo>
                    <a:pt x="586232" y="4772732"/>
                  </a:lnTo>
                  <a:lnTo>
                    <a:pt x="586232" y="4784558"/>
                  </a:lnTo>
                  <a:cubicBezTo>
                    <a:pt x="262382" y="4784430"/>
                    <a:pt x="0" y="4552081"/>
                    <a:pt x="0" y="4266151"/>
                  </a:cubicBezTo>
                  <a:lnTo>
                    <a:pt x="0" y="517760"/>
                  </a:lnTo>
                  <a:lnTo>
                    <a:pt x="12700" y="517760"/>
                  </a:lnTo>
                  <a:lnTo>
                    <a:pt x="0" y="517760"/>
                  </a:lnTo>
                  <a:moveTo>
                    <a:pt x="25400" y="517760"/>
                  </a:moveTo>
                  <a:lnTo>
                    <a:pt x="25400" y="4266151"/>
                  </a:lnTo>
                  <a:lnTo>
                    <a:pt x="12700" y="4266151"/>
                  </a:lnTo>
                  <a:lnTo>
                    <a:pt x="25400" y="4266151"/>
                  </a:lnTo>
                  <a:cubicBezTo>
                    <a:pt x="25400" y="4539785"/>
                    <a:pt x="276479" y="4761554"/>
                    <a:pt x="586232" y="4761554"/>
                  </a:cubicBezTo>
                  <a:lnTo>
                    <a:pt x="2880106" y="4761554"/>
                  </a:lnTo>
                  <a:cubicBezTo>
                    <a:pt x="3189732" y="4761554"/>
                    <a:pt x="3440938" y="4539785"/>
                    <a:pt x="3440938" y="4266151"/>
                  </a:cubicBezTo>
                  <a:lnTo>
                    <a:pt x="3440938" y="517760"/>
                  </a:lnTo>
                  <a:cubicBezTo>
                    <a:pt x="3440938" y="244125"/>
                    <a:pt x="3189732" y="22356"/>
                    <a:pt x="2880106" y="22356"/>
                  </a:cubicBezTo>
                  <a:lnTo>
                    <a:pt x="586232" y="22356"/>
                  </a:lnTo>
                  <a:lnTo>
                    <a:pt x="586232" y="11178"/>
                  </a:lnTo>
                  <a:lnTo>
                    <a:pt x="586232" y="22356"/>
                  </a:lnTo>
                  <a:cubicBezTo>
                    <a:pt x="276479" y="22356"/>
                    <a:pt x="25400" y="244125"/>
                    <a:pt x="25400" y="517760"/>
                  </a:cubicBezTo>
                  <a:close/>
                </a:path>
              </a:pathLst>
            </a:custGeom>
            <a:solidFill>
              <a:srgbClr val="95B6C5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6368781" y="1273569"/>
            <a:ext cx="5294108" cy="883926"/>
            <a:chOff x="0" y="0"/>
            <a:chExt cx="7058811" cy="117856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12700" y="12700"/>
              <a:ext cx="7033895" cy="1158494"/>
            </a:xfrm>
            <a:custGeom>
              <a:avLst/>
              <a:gdLst/>
              <a:ahLst/>
              <a:cxnLst/>
              <a:rect r="r" b="b" t="t" l="l"/>
              <a:pathLst>
                <a:path h="1158494" w="7033895">
                  <a:moveTo>
                    <a:pt x="0" y="0"/>
                  </a:moveTo>
                  <a:lnTo>
                    <a:pt x="7033895" y="0"/>
                  </a:lnTo>
                  <a:lnTo>
                    <a:pt x="7033895" y="1158494"/>
                  </a:lnTo>
                  <a:lnTo>
                    <a:pt x="0" y="1158494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99999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059295" cy="1183894"/>
            </a:xfrm>
            <a:custGeom>
              <a:avLst/>
              <a:gdLst/>
              <a:ahLst/>
              <a:cxnLst/>
              <a:rect r="r" b="b" t="t" l="l"/>
              <a:pathLst>
                <a:path h="1183894" w="7059295">
                  <a:moveTo>
                    <a:pt x="12700" y="0"/>
                  </a:moveTo>
                  <a:lnTo>
                    <a:pt x="7046595" y="0"/>
                  </a:lnTo>
                  <a:cubicBezTo>
                    <a:pt x="7053580" y="0"/>
                    <a:pt x="7059295" y="5715"/>
                    <a:pt x="7059295" y="12700"/>
                  </a:cubicBezTo>
                  <a:lnTo>
                    <a:pt x="7059295" y="1171194"/>
                  </a:lnTo>
                  <a:cubicBezTo>
                    <a:pt x="7059295" y="1178179"/>
                    <a:pt x="7053580" y="1183894"/>
                    <a:pt x="7046595" y="1183894"/>
                  </a:cubicBezTo>
                  <a:lnTo>
                    <a:pt x="12700" y="1183894"/>
                  </a:lnTo>
                  <a:cubicBezTo>
                    <a:pt x="5715" y="1183894"/>
                    <a:pt x="0" y="1178179"/>
                    <a:pt x="0" y="1171194"/>
                  </a:cubicBezTo>
                  <a:lnTo>
                    <a:pt x="0" y="12700"/>
                  </a:lnTo>
                  <a:cubicBezTo>
                    <a:pt x="0" y="5715"/>
                    <a:pt x="5715" y="0"/>
                    <a:pt x="12700" y="0"/>
                  </a:cubicBezTo>
                  <a:moveTo>
                    <a:pt x="12700" y="25400"/>
                  </a:moveTo>
                  <a:lnTo>
                    <a:pt x="12700" y="12700"/>
                  </a:lnTo>
                  <a:lnTo>
                    <a:pt x="25400" y="12700"/>
                  </a:lnTo>
                  <a:lnTo>
                    <a:pt x="25400" y="1171194"/>
                  </a:lnTo>
                  <a:lnTo>
                    <a:pt x="12700" y="1171194"/>
                  </a:lnTo>
                  <a:lnTo>
                    <a:pt x="12700" y="1158494"/>
                  </a:lnTo>
                  <a:lnTo>
                    <a:pt x="7046595" y="1158494"/>
                  </a:lnTo>
                  <a:lnTo>
                    <a:pt x="7046595" y="1171194"/>
                  </a:lnTo>
                  <a:lnTo>
                    <a:pt x="7033895" y="1171194"/>
                  </a:lnTo>
                  <a:lnTo>
                    <a:pt x="7033895" y="12700"/>
                  </a:lnTo>
                  <a:lnTo>
                    <a:pt x="7046595" y="12700"/>
                  </a:lnTo>
                  <a:lnTo>
                    <a:pt x="7046595" y="25400"/>
                  </a:lnTo>
                  <a:lnTo>
                    <a:pt x="12700" y="25400"/>
                  </a:lnTo>
                  <a:close/>
                </a:path>
              </a:pathLst>
            </a:custGeom>
            <a:solidFill>
              <a:srgbClr val="666666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42875"/>
              <a:ext cx="7058811" cy="1321443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1800" b="true">
                  <a:solidFill>
                    <a:srgbClr val="FF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ONLINE SCHOLARSHIP MANAGEMENT SYSTEM</a:t>
              </a:r>
            </a:p>
            <a:p>
              <a:pPr algn="l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5353344" y="3496846"/>
            <a:ext cx="1698004" cy="482342"/>
            <a:chOff x="0" y="0"/>
            <a:chExt cx="2264006" cy="64312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264029" cy="643128"/>
            </a:xfrm>
            <a:custGeom>
              <a:avLst/>
              <a:gdLst/>
              <a:ahLst/>
              <a:cxnLst/>
              <a:rect r="r" b="b" t="t" l="l"/>
              <a:pathLst>
                <a:path h="643128" w="2264029">
                  <a:moveTo>
                    <a:pt x="0" y="0"/>
                  </a:moveTo>
                  <a:lnTo>
                    <a:pt x="2264029" y="0"/>
                  </a:lnTo>
                  <a:lnTo>
                    <a:pt x="2264029" y="643128"/>
                  </a:lnTo>
                  <a:lnTo>
                    <a:pt x="0" y="6431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42875"/>
              <a:ext cx="2264006" cy="785997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1800" b="true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 Admin</a:t>
              </a:r>
            </a:p>
            <a:p>
              <a:pPr algn="l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004632" y="3538814"/>
            <a:ext cx="1606372" cy="482342"/>
            <a:chOff x="0" y="0"/>
            <a:chExt cx="2141829" cy="64312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141855" cy="643128"/>
            </a:xfrm>
            <a:custGeom>
              <a:avLst/>
              <a:gdLst/>
              <a:ahLst/>
              <a:cxnLst/>
              <a:rect r="r" b="b" t="t" l="l"/>
              <a:pathLst>
                <a:path h="643128" w="2141855">
                  <a:moveTo>
                    <a:pt x="0" y="0"/>
                  </a:moveTo>
                  <a:lnTo>
                    <a:pt x="2141855" y="0"/>
                  </a:lnTo>
                  <a:lnTo>
                    <a:pt x="2141855" y="643128"/>
                  </a:lnTo>
                  <a:lnTo>
                    <a:pt x="0" y="64312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42875"/>
              <a:ext cx="2141829" cy="785997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1800" b="true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Student </a:t>
              </a:r>
            </a:p>
            <a:p>
              <a:pPr algn="l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5262179" y="5347621"/>
            <a:ext cx="1844803" cy="859384"/>
            <a:chOff x="0" y="0"/>
            <a:chExt cx="2459738" cy="114584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9525" y="9525"/>
              <a:ext cx="2441067" cy="1130808"/>
            </a:xfrm>
            <a:custGeom>
              <a:avLst/>
              <a:gdLst/>
              <a:ahLst/>
              <a:cxnLst/>
              <a:rect r="r" b="b" t="t" l="l"/>
              <a:pathLst>
                <a:path h="1130808" w="2441067">
                  <a:moveTo>
                    <a:pt x="0" y="0"/>
                  </a:moveTo>
                  <a:lnTo>
                    <a:pt x="2441067" y="0"/>
                  </a:lnTo>
                  <a:lnTo>
                    <a:pt x="2441067" y="1130808"/>
                  </a:lnTo>
                  <a:lnTo>
                    <a:pt x="0" y="113080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2460117" cy="1149858"/>
            </a:xfrm>
            <a:custGeom>
              <a:avLst/>
              <a:gdLst/>
              <a:ahLst/>
              <a:cxnLst/>
              <a:rect r="r" b="b" t="t" l="l"/>
              <a:pathLst>
                <a:path h="1149858" w="2460117">
                  <a:moveTo>
                    <a:pt x="9525" y="0"/>
                  </a:moveTo>
                  <a:lnTo>
                    <a:pt x="2450592" y="0"/>
                  </a:lnTo>
                  <a:cubicBezTo>
                    <a:pt x="2455799" y="0"/>
                    <a:pt x="2460117" y="4318"/>
                    <a:pt x="2460117" y="9525"/>
                  </a:cubicBezTo>
                  <a:lnTo>
                    <a:pt x="2460117" y="1140333"/>
                  </a:lnTo>
                  <a:cubicBezTo>
                    <a:pt x="2460117" y="1145540"/>
                    <a:pt x="2455799" y="1149858"/>
                    <a:pt x="2450592" y="1149858"/>
                  </a:cubicBezTo>
                  <a:lnTo>
                    <a:pt x="9525" y="1149858"/>
                  </a:lnTo>
                  <a:cubicBezTo>
                    <a:pt x="4318" y="1149858"/>
                    <a:pt x="0" y="1145540"/>
                    <a:pt x="0" y="1140333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1140333"/>
                  </a:lnTo>
                  <a:lnTo>
                    <a:pt x="9525" y="1140333"/>
                  </a:lnTo>
                  <a:lnTo>
                    <a:pt x="9525" y="1130808"/>
                  </a:lnTo>
                  <a:lnTo>
                    <a:pt x="2450592" y="1130808"/>
                  </a:lnTo>
                  <a:lnTo>
                    <a:pt x="2450592" y="1140333"/>
                  </a:lnTo>
                  <a:lnTo>
                    <a:pt x="2441067" y="1140333"/>
                  </a:lnTo>
                  <a:lnTo>
                    <a:pt x="2441067" y="9525"/>
                  </a:lnTo>
                  <a:lnTo>
                    <a:pt x="2450592" y="9525"/>
                  </a:lnTo>
                  <a:lnTo>
                    <a:pt x="2450592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42875"/>
              <a:ext cx="2459738" cy="1288720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1800">
                  <a:solidFill>
                    <a:srgbClr val="FF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View Scholarship </a:t>
              </a:r>
              <a:r>
                <a:rPr lang="en-US" sz="18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Request</a:t>
              </a:r>
            </a:p>
            <a:p>
              <a:pPr algn="l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  <a:p>
              <a:pPr algn="ctr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5262179" y="4715071"/>
            <a:ext cx="1844803" cy="544801"/>
            <a:chOff x="0" y="0"/>
            <a:chExt cx="2459738" cy="726401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9525" y="9525"/>
              <a:ext cx="2441067" cy="711327"/>
            </a:xfrm>
            <a:custGeom>
              <a:avLst/>
              <a:gdLst/>
              <a:ahLst/>
              <a:cxnLst/>
              <a:rect r="r" b="b" t="t" l="l"/>
              <a:pathLst>
                <a:path h="711327" w="2441067">
                  <a:moveTo>
                    <a:pt x="0" y="0"/>
                  </a:moveTo>
                  <a:lnTo>
                    <a:pt x="2441067" y="0"/>
                  </a:lnTo>
                  <a:lnTo>
                    <a:pt x="2441067" y="711327"/>
                  </a:lnTo>
                  <a:lnTo>
                    <a:pt x="0" y="71132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460117" cy="730377"/>
            </a:xfrm>
            <a:custGeom>
              <a:avLst/>
              <a:gdLst/>
              <a:ahLst/>
              <a:cxnLst/>
              <a:rect r="r" b="b" t="t" l="l"/>
              <a:pathLst>
                <a:path h="730377" w="2460117">
                  <a:moveTo>
                    <a:pt x="9525" y="0"/>
                  </a:moveTo>
                  <a:lnTo>
                    <a:pt x="2450592" y="0"/>
                  </a:lnTo>
                  <a:cubicBezTo>
                    <a:pt x="2455799" y="0"/>
                    <a:pt x="2460117" y="4318"/>
                    <a:pt x="2460117" y="9525"/>
                  </a:cubicBezTo>
                  <a:lnTo>
                    <a:pt x="2460117" y="720852"/>
                  </a:lnTo>
                  <a:cubicBezTo>
                    <a:pt x="2460117" y="726059"/>
                    <a:pt x="2455799" y="730377"/>
                    <a:pt x="2450592" y="730377"/>
                  </a:cubicBezTo>
                  <a:lnTo>
                    <a:pt x="9525" y="730377"/>
                  </a:lnTo>
                  <a:cubicBezTo>
                    <a:pt x="4318" y="730377"/>
                    <a:pt x="0" y="726059"/>
                    <a:pt x="0" y="720852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720852"/>
                  </a:lnTo>
                  <a:lnTo>
                    <a:pt x="9525" y="720852"/>
                  </a:lnTo>
                  <a:lnTo>
                    <a:pt x="9525" y="711327"/>
                  </a:lnTo>
                  <a:lnTo>
                    <a:pt x="2450592" y="711327"/>
                  </a:lnTo>
                  <a:lnTo>
                    <a:pt x="2450592" y="720852"/>
                  </a:lnTo>
                  <a:lnTo>
                    <a:pt x="2441067" y="720852"/>
                  </a:lnTo>
                  <a:lnTo>
                    <a:pt x="2441067" y="9525"/>
                  </a:lnTo>
                  <a:lnTo>
                    <a:pt x="2450592" y="9525"/>
                  </a:lnTo>
                  <a:lnTo>
                    <a:pt x="2450592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23825"/>
              <a:ext cx="2459738" cy="850226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ctr">
                <a:lnSpc>
                  <a:spcPts val="2970"/>
                </a:lnSpc>
              </a:pPr>
              <a:r>
                <a:rPr lang="en-US" sz="1650">
                  <a:solidFill>
                    <a:srgbClr val="FF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login</a:t>
              </a:r>
            </a:p>
            <a:p>
              <a:pPr algn="l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  <a:p>
              <a:pPr algn="l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0634509" y="4394637"/>
            <a:ext cx="2557292" cy="3492063"/>
            <a:chOff x="0" y="0"/>
            <a:chExt cx="3409722" cy="4656085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12700" y="11112"/>
              <a:ext cx="3384804" cy="4638498"/>
            </a:xfrm>
            <a:custGeom>
              <a:avLst/>
              <a:gdLst/>
              <a:ahLst/>
              <a:cxnLst/>
              <a:rect r="r" b="b" t="t" l="l"/>
              <a:pathLst>
                <a:path h="4638498" w="3384804">
                  <a:moveTo>
                    <a:pt x="0" y="495363"/>
                  </a:moveTo>
                  <a:cubicBezTo>
                    <a:pt x="0" y="221791"/>
                    <a:pt x="252603" y="0"/>
                    <a:pt x="564134" y="0"/>
                  </a:cubicBezTo>
                  <a:lnTo>
                    <a:pt x="2820670" y="0"/>
                  </a:lnTo>
                  <a:cubicBezTo>
                    <a:pt x="3132201" y="0"/>
                    <a:pt x="3384804" y="221791"/>
                    <a:pt x="3384804" y="495363"/>
                  </a:cubicBezTo>
                  <a:lnTo>
                    <a:pt x="3384804" y="4143135"/>
                  </a:lnTo>
                  <a:cubicBezTo>
                    <a:pt x="3384804" y="4416707"/>
                    <a:pt x="3132201" y="4638498"/>
                    <a:pt x="2820670" y="4638498"/>
                  </a:cubicBezTo>
                  <a:lnTo>
                    <a:pt x="564134" y="4638498"/>
                  </a:lnTo>
                  <a:cubicBezTo>
                    <a:pt x="252603" y="4638498"/>
                    <a:pt x="0" y="4416707"/>
                    <a:pt x="0" y="4143135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5B6C5">
                    <a:alpha val="100000"/>
                  </a:srgbClr>
                </a:gs>
                <a:gs pos="50000">
                  <a:srgbClr val="DCE7EC">
                    <a:alpha val="100000"/>
                  </a:srgbClr>
                </a:gs>
                <a:gs pos="100000">
                  <a:srgbClr val="95B6C5">
                    <a:alpha val="100000"/>
                  </a:srgbClr>
                </a:gs>
              </a:gsLst>
              <a:lin ang="19641056"/>
            </a:gradFill>
          </p:spPr>
        </p:sp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3410204" cy="4661384"/>
            </a:xfrm>
            <a:custGeom>
              <a:avLst/>
              <a:gdLst/>
              <a:ahLst/>
              <a:cxnLst/>
              <a:rect r="r" b="b" t="t" l="l"/>
              <a:pathLst>
                <a:path h="4661384" w="3410204">
                  <a:moveTo>
                    <a:pt x="0" y="506475"/>
                  </a:moveTo>
                  <a:cubicBezTo>
                    <a:pt x="0" y="226791"/>
                    <a:pt x="258191" y="0"/>
                    <a:pt x="576834" y="0"/>
                  </a:cubicBezTo>
                  <a:lnTo>
                    <a:pt x="2833370" y="0"/>
                  </a:lnTo>
                  <a:lnTo>
                    <a:pt x="2833370" y="11112"/>
                  </a:lnTo>
                  <a:lnTo>
                    <a:pt x="2833370" y="0"/>
                  </a:lnTo>
                  <a:cubicBezTo>
                    <a:pt x="3152013" y="0"/>
                    <a:pt x="3410204" y="226791"/>
                    <a:pt x="3410204" y="506475"/>
                  </a:cubicBezTo>
                  <a:lnTo>
                    <a:pt x="3410204" y="4154247"/>
                  </a:lnTo>
                  <a:lnTo>
                    <a:pt x="3397504" y="4154247"/>
                  </a:lnTo>
                  <a:lnTo>
                    <a:pt x="3410204" y="4154247"/>
                  </a:lnTo>
                  <a:cubicBezTo>
                    <a:pt x="3410204" y="4433931"/>
                    <a:pt x="3152013" y="4661384"/>
                    <a:pt x="2833370" y="4661384"/>
                  </a:cubicBezTo>
                  <a:lnTo>
                    <a:pt x="2833370" y="4649610"/>
                  </a:lnTo>
                  <a:lnTo>
                    <a:pt x="2833370" y="4661384"/>
                  </a:lnTo>
                  <a:lnTo>
                    <a:pt x="576834" y="4661384"/>
                  </a:lnTo>
                  <a:lnTo>
                    <a:pt x="576834" y="4649610"/>
                  </a:lnTo>
                  <a:lnTo>
                    <a:pt x="576834" y="4661384"/>
                  </a:lnTo>
                  <a:cubicBezTo>
                    <a:pt x="258191" y="4661384"/>
                    <a:pt x="0" y="4433931"/>
                    <a:pt x="0" y="4154247"/>
                  </a:cubicBezTo>
                  <a:lnTo>
                    <a:pt x="0" y="506475"/>
                  </a:lnTo>
                  <a:lnTo>
                    <a:pt x="12700" y="506475"/>
                  </a:lnTo>
                  <a:lnTo>
                    <a:pt x="0" y="506475"/>
                  </a:lnTo>
                  <a:moveTo>
                    <a:pt x="25400" y="506475"/>
                  </a:moveTo>
                  <a:lnTo>
                    <a:pt x="25400" y="4154247"/>
                  </a:lnTo>
                  <a:lnTo>
                    <a:pt x="12700" y="4154247"/>
                  </a:lnTo>
                  <a:lnTo>
                    <a:pt x="25400" y="4154247"/>
                  </a:lnTo>
                  <a:cubicBezTo>
                    <a:pt x="25400" y="4421708"/>
                    <a:pt x="272288" y="4638498"/>
                    <a:pt x="576834" y="4638498"/>
                  </a:cubicBezTo>
                  <a:lnTo>
                    <a:pt x="2833370" y="4638498"/>
                  </a:lnTo>
                  <a:cubicBezTo>
                    <a:pt x="3137916" y="4638498"/>
                    <a:pt x="3384804" y="4421708"/>
                    <a:pt x="3384804" y="4154247"/>
                  </a:cubicBezTo>
                  <a:lnTo>
                    <a:pt x="3384804" y="506475"/>
                  </a:lnTo>
                  <a:lnTo>
                    <a:pt x="3397504" y="506475"/>
                  </a:lnTo>
                  <a:lnTo>
                    <a:pt x="3384804" y="506475"/>
                  </a:lnTo>
                  <a:cubicBezTo>
                    <a:pt x="3384804" y="239014"/>
                    <a:pt x="3137916" y="22224"/>
                    <a:pt x="2833370" y="22224"/>
                  </a:cubicBezTo>
                  <a:lnTo>
                    <a:pt x="576834" y="22224"/>
                  </a:lnTo>
                  <a:lnTo>
                    <a:pt x="576834" y="11112"/>
                  </a:lnTo>
                  <a:lnTo>
                    <a:pt x="576834" y="22224"/>
                  </a:lnTo>
                  <a:cubicBezTo>
                    <a:pt x="272288" y="22224"/>
                    <a:pt x="25400" y="239014"/>
                    <a:pt x="25400" y="506475"/>
                  </a:cubicBezTo>
                  <a:close/>
                </a:path>
              </a:pathLst>
            </a:custGeom>
            <a:solidFill>
              <a:srgbClr val="95B6C5"/>
            </a:solidFill>
          </p:spPr>
        </p:sp>
      </p:grpSp>
      <p:grpSp>
        <p:nvGrpSpPr>
          <p:cNvPr name="Group 37" id="37"/>
          <p:cNvGrpSpPr/>
          <p:nvPr/>
        </p:nvGrpSpPr>
        <p:grpSpPr>
          <a:xfrm rot="0">
            <a:off x="10795654" y="5373497"/>
            <a:ext cx="2047703" cy="417630"/>
            <a:chOff x="0" y="0"/>
            <a:chExt cx="2730271" cy="55684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9525" y="9525"/>
              <a:ext cx="2711577" cy="541782"/>
            </a:xfrm>
            <a:custGeom>
              <a:avLst/>
              <a:gdLst/>
              <a:ahLst/>
              <a:cxnLst/>
              <a:rect r="r" b="b" t="t" l="l"/>
              <a:pathLst>
                <a:path h="541782" w="2711577">
                  <a:moveTo>
                    <a:pt x="0" y="0"/>
                  </a:moveTo>
                  <a:lnTo>
                    <a:pt x="2711577" y="0"/>
                  </a:lnTo>
                  <a:lnTo>
                    <a:pt x="2711577" y="541782"/>
                  </a:lnTo>
                  <a:lnTo>
                    <a:pt x="0" y="54178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2730627" cy="560832"/>
            </a:xfrm>
            <a:custGeom>
              <a:avLst/>
              <a:gdLst/>
              <a:ahLst/>
              <a:cxnLst/>
              <a:rect r="r" b="b" t="t" l="l"/>
              <a:pathLst>
                <a:path h="560832" w="2730627">
                  <a:moveTo>
                    <a:pt x="9525" y="0"/>
                  </a:moveTo>
                  <a:lnTo>
                    <a:pt x="2721102" y="0"/>
                  </a:lnTo>
                  <a:cubicBezTo>
                    <a:pt x="2726309" y="0"/>
                    <a:pt x="2730627" y="4318"/>
                    <a:pt x="2730627" y="9525"/>
                  </a:cubicBezTo>
                  <a:lnTo>
                    <a:pt x="2730627" y="551307"/>
                  </a:lnTo>
                  <a:cubicBezTo>
                    <a:pt x="2730627" y="556514"/>
                    <a:pt x="2726309" y="560832"/>
                    <a:pt x="2721102" y="560832"/>
                  </a:cubicBezTo>
                  <a:lnTo>
                    <a:pt x="9525" y="560832"/>
                  </a:lnTo>
                  <a:cubicBezTo>
                    <a:pt x="4318" y="560832"/>
                    <a:pt x="0" y="556514"/>
                    <a:pt x="0" y="551307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551307"/>
                  </a:lnTo>
                  <a:lnTo>
                    <a:pt x="9525" y="551307"/>
                  </a:lnTo>
                  <a:lnTo>
                    <a:pt x="9525" y="541782"/>
                  </a:lnTo>
                  <a:lnTo>
                    <a:pt x="2721102" y="541782"/>
                  </a:lnTo>
                  <a:lnTo>
                    <a:pt x="2721102" y="551307"/>
                  </a:lnTo>
                  <a:lnTo>
                    <a:pt x="2711577" y="551307"/>
                  </a:lnTo>
                  <a:lnTo>
                    <a:pt x="2711577" y="9525"/>
                  </a:lnTo>
                  <a:lnTo>
                    <a:pt x="2721102" y="9525"/>
                  </a:lnTo>
                  <a:lnTo>
                    <a:pt x="2721102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142875"/>
              <a:ext cx="2730271" cy="699715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1800">
                  <a:solidFill>
                    <a:srgbClr val="FF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Login</a:t>
              </a:r>
            </a:p>
            <a:p>
              <a:pPr algn="l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0795654" y="4662397"/>
            <a:ext cx="2047703" cy="470304"/>
            <a:chOff x="0" y="0"/>
            <a:chExt cx="2730271" cy="627073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9525" y="9525"/>
              <a:ext cx="2711577" cy="612013"/>
            </a:xfrm>
            <a:custGeom>
              <a:avLst/>
              <a:gdLst/>
              <a:ahLst/>
              <a:cxnLst/>
              <a:rect r="r" b="b" t="t" l="l"/>
              <a:pathLst>
                <a:path h="612013" w="2711577">
                  <a:moveTo>
                    <a:pt x="0" y="0"/>
                  </a:moveTo>
                  <a:lnTo>
                    <a:pt x="2711577" y="0"/>
                  </a:lnTo>
                  <a:lnTo>
                    <a:pt x="2711577" y="612013"/>
                  </a:lnTo>
                  <a:lnTo>
                    <a:pt x="0" y="61201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2730627" cy="631063"/>
            </a:xfrm>
            <a:custGeom>
              <a:avLst/>
              <a:gdLst/>
              <a:ahLst/>
              <a:cxnLst/>
              <a:rect r="r" b="b" t="t" l="l"/>
              <a:pathLst>
                <a:path h="631063" w="2730627">
                  <a:moveTo>
                    <a:pt x="9525" y="0"/>
                  </a:moveTo>
                  <a:lnTo>
                    <a:pt x="2721102" y="0"/>
                  </a:lnTo>
                  <a:cubicBezTo>
                    <a:pt x="2726309" y="0"/>
                    <a:pt x="2730627" y="4318"/>
                    <a:pt x="2730627" y="9525"/>
                  </a:cubicBezTo>
                  <a:lnTo>
                    <a:pt x="2730627" y="621538"/>
                  </a:lnTo>
                  <a:cubicBezTo>
                    <a:pt x="2730627" y="626745"/>
                    <a:pt x="2726309" y="631063"/>
                    <a:pt x="2721102" y="631063"/>
                  </a:cubicBezTo>
                  <a:lnTo>
                    <a:pt x="9525" y="631063"/>
                  </a:lnTo>
                  <a:cubicBezTo>
                    <a:pt x="4318" y="631063"/>
                    <a:pt x="0" y="626745"/>
                    <a:pt x="0" y="621538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621538"/>
                  </a:lnTo>
                  <a:lnTo>
                    <a:pt x="9525" y="621538"/>
                  </a:lnTo>
                  <a:lnTo>
                    <a:pt x="9525" y="612013"/>
                  </a:lnTo>
                  <a:lnTo>
                    <a:pt x="2721102" y="612013"/>
                  </a:lnTo>
                  <a:lnTo>
                    <a:pt x="2721102" y="621538"/>
                  </a:lnTo>
                  <a:lnTo>
                    <a:pt x="2711577" y="621538"/>
                  </a:lnTo>
                  <a:lnTo>
                    <a:pt x="2711577" y="9525"/>
                  </a:lnTo>
                  <a:lnTo>
                    <a:pt x="2721102" y="9525"/>
                  </a:lnTo>
                  <a:lnTo>
                    <a:pt x="2721102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142875"/>
              <a:ext cx="2730271" cy="769948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1800">
                  <a:solidFill>
                    <a:srgbClr val="FF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Register </a:t>
              </a:r>
            </a:p>
            <a:p>
              <a:pPr algn="just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0795654" y="5973229"/>
            <a:ext cx="2047703" cy="550068"/>
            <a:chOff x="0" y="0"/>
            <a:chExt cx="2730271" cy="733424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9525" y="9525"/>
              <a:ext cx="2711577" cy="718312"/>
            </a:xfrm>
            <a:custGeom>
              <a:avLst/>
              <a:gdLst/>
              <a:ahLst/>
              <a:cxnLst/>
              <a:rect r="r" b="b" t="t" l="l"/>
              <a:pathLst>
                <a:path h="718312" w="2711577">
                  <a:moveTo>
                    <a:pt x="0" y="0"/>
                  </a:moveTo>
                  <a:lnTo>
                    <a:pt x="2711577" y="0"/>
                  </a:lnTo>
                  <a:lnTo>
                    <a:pt x="2711577" y="718312"/>
                  </a:lnTo>
                  <a:lnTo>
                    <a:pt x="0" y="71831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2730627" cy="737362"/>
            </a:xfrm>
            <a:custGeom>
              <a:avLst/>
              <a:gdLst/>
              <a:ahLst/>
              <a:cxnLst/>
              <a:rect r="r" b="b" t="t" l="l"/>
              <a:pathLst>
                <a:path h="737362" w="2730627">
                  <a:moveTo>
                    <a:pt x="9525" y="0"/>
                  </a:moveTo>
                  <a:lnTo>
                    <a:pt x="2721102" y="0"/>
                  </a:lnTo>
                  <a:cubicBezTo>
                    <a:pt x="2726309" y="0"/>
                    <a:pt x="2730627" y="4318"/>
                    <a:pt x="2730627" y="9525"/>
                  </a:cubicBezTo>
                  <a:lnTo>
                    <a:pt x="2730627" y="727837"/>
                  </a:lnTo>
                  <a:cubicBezTo>
                    <a:pt x="2730627" y="733044"/>
                    <a:pt x="2726309" y="737362"/>
                    <a:pt x="2721102" y="737362"/>
                  </a:cubicBezTo>
                  <a:lnTo>
                    <a:pt x="9525" y="737362"/>
                  </a:lnTo>
                  <a:cubicBezTo>
                    <a:pt x="4318" y="737362"/>
                    <a:pt x="0" y="733044"/>
                    <a:pt x="0" y="727837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727837"/>
                  </a:lnTo>
                  <a:lnTo>
                    <a:pt x="9525" y="727837"/>
                  </a:lnTo>
                  <a:lnTo>
                    <a:pt x="9525" y="718312"/>
                  </a:lnTo>
                  <a:lnTo>
                    <a:pt x="2721102" y="718312"/>
                  </a:lnTo>
                  <a:lnTo>
                    <a:pt x="2721102" y="727837"/>
                  </a:lnTo>
                  <a:lnTo>
                    <a:pt x="2711577" y="727837"/>
                  </a:lnTo>
                  <a:lnTo>
                    <a:pt x="2711577" y="9525"/>
                  </a:lnTo>
                  <a:lnTo>
                    <a:pt x="2721102" y="9525"/>
                  </a:lnTo>
                  <a:lnTo>
                    <a:pt x="2721102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142875"/>
              <a:ext cx="2730271" cy="876299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just">
                <a:lnSpc>
                  <a:spcPts val="3240"/>
                </a:lnSpc>
              </a:pPr>
              <a:r>
                <a:rPr lang="en-US" sz="1800">
                  <a:solidFill>
                    <a:srgbClr val="FF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Apply Scholarship</a:t>
              </a:r>
            </a:p>
            <a:p>
              <a:pPr algn="l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10823705" y="6743700"/>
            <a:ext cx="2047703" cy="583930"/>
            <a:chOff x="0" y="0"/>
            <a:chExt cx="2730271" cy="778573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9525" y="9525"/>
              <a:ext cx="2711577" cy="763524"/>
            </a:xfrm>
            <a:custGeom>
              <a:avLst/>
              <a:gdLst/>
              <a:ahLst/>
              <a:cxnLst/>
              <a:rect r="r" b="b" t="t" l="l"/>
              <a:pathLst>
                <a:path h="763524" w="2711577">
                  <a:moveTo>
                    <a:pt x="0" y="0"/>
                  </a:moveTo>
                  <a:lnTo>
                    <a:pt x="2711577" y="0"/>
                  </a:lnTo>
                  <a:lnTo>
                    <a:pt x="2711577" y="763524"/>
                  </a:lnTo>
                  <a:lnTo>
                    <a:pt x="0" y="76352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2730627" cy="782574"/>
            </a:xfrm>
            <a:custGeom>
              <a:avLst/>
              <a:gdLst/>
              <a:ahLst/>
              <a:cxnLst/>
              <a:rect r="r" b="b" t="t" l="l"/>
              <a:pathLst>
                <a:path h="782574" w="2730627">
                  <a:moveTo>
                    <a:pt x="9525" y="0"/>
                  </a:moveTo>
                  <a:lnTo>
                    <a:pt x="2721102" y="0"/>
                  </a:lnTo>
                  <a:cubicBezTo>
                    <a:pt x="2726309" y="0"/>
                    <a:pt x="2730627" y="4318"/>
                    <a:pt x="2730627" y="9525"/>
                  </a:cubicBezTo>
                  <a:lnTo>
                    <a:pt x="2730627" y="773049"/>
                  </a:lnTo>
                  <a:cubicBezTo>
                    <a:pt x="2730627" y="778256"/>
                    <a:pt x="2726309" y="782574"/>
                    <a:pt x="2721102" y="782574"/>
                  </a:cubicBezTo>
                  <a:lnTo>
                    <a:pt x="9525" y="782574"/>
                  </a:lnTo>
                  <a:cubicBezTo>
                    <a:pt x="4318" y="782574"/>
                    <a:pt x="0" y="778256"/>
                    <a:pt x="0" y="773049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773049"/>
                  </a:lnTo>
                  <a:lnTo>
                    <a:pt x="9525" y="773049"/>
                  </a:lnTo>
                  <a:lnTo>
                    <a:pt x="9525" y="763524"/>
                  </a:lnTo>
                  <a:lnTo>
                    <a:pt x="2721102" y="763524"/>
                  </a:lnTo>
                  <a:lnTo>
                    <a:pt x="2721102" y="773049"/>
                  </a:lnTo>
                  <a:lnTo>
                    <a:pt x="2711577" y="773049"/>
                  </a:lnTo>
                  <a:lnTo>
                    <a:pt x="2711577" y="9525"/>
                  </a:lnTo>
                  <a:lnTo>
                    <a:pt x="2721102" y="9525"/>
                  </a:lnTo>
                  <a:lnTo>
                    <a:pt x="2721102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0" y="-142875"/>
              <a:ext cx="2730271" cy="921448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1800">
                  <a:solidFill>
                    <a:srgbClr val="FF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View Status</a:t>
              </a:r>
            </a:p>
            <a:p>
              <a:pPr algn="l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</p:txBody>
        </p:sp>
      </p:grpSp>
      <p:sp>
        <p:nvSpPr>
          <p:cNvPr name="AutoShape 53" id="53"/>
          <p:cNvSpPr/>
          <p:nvPr/>
        </p:nvSpPr>
        <p:spPr>
          <a:xfrm rot="7054650">
            <a:off x="6060441" y="8854126"/>
            <a:ext cx="2127680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triangle" len="med" w="lg"/>
            <a:tailEnd type="triangle" len="med" w="lg"/>
          </a:ln>
        </p:spPr>
      </p:sp>
      <p:sp>
        <p:nvSpPr>
          <p:cNvPr name="AutoShape 54" id="54"/>
          <p:cNvSpPr/>
          <p:nvPr/>
        </p:nvSpPr>
        <p:spPr>
          <a:xfrm rot="3808967">
            <a:off x="9853411" y="8859643"/>
            <a:ext cx="2181505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triangle" len="med" w="lg"/>
            <a:tailEnd type="triangle" len="med" w="lg"/>
          </a:ln>
        </p:spPr>
      </p:sp>
      <p:grpSp>
        <p:nvGrpSpPr>
          <p:cNvPr name="Group 55" id="55"/>
          <p:cNvGrpSpPr/>
          <p:nvPr/>
        </p:nvGrpSpPr>
        <p:grpSpPr>
          <a:xfrm rot="0">
            <a:off x="5216824" y="6291990"/>
            <a:ext cx="2041158" cy="1238131"/>
            <a:chOff x="0" y="0"/>
            <a:chExt cx="2721544" cy="1650842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9525" y="9525"/>
              <a:ext cx="2702814" cy="1635760"/>
            </a:xfrm>
            <a:custGeom>
              <a:avLst/>
              <a:gdLst/>
              <a:ahLst/>
              <a:cxnLst/>
              <a:rect r="r" b="b" t="t" l="l"/>
              <a:pathLst>
                <a:path h="1635760" w="2702814">
                  <a:moveTo>
                    <a:pt x="0" y="0"/>
                  </a:moveTo>
                  <a:lnTo>
                    <a:pt x="2702814" y="0"/>
                  </a:lnTo>
                  <a:lnTo>
                    <a:pt x="2702814" y="1635760"/>
                  </a:lnTo>
                  <a:lnTo>
                    <a:pt x="0" y="163576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2721864" cy="1654810"/>
            </a:xfrm>
            <a:custGeom>
              <a:avLst/>
              <a:gdLst/>
              <a:ahLst/>
              <a:cxnLst/>
              <a:rect r="r" b="b" t="t" l="l"/>
              <a:pathLst>
                <a:path h="1654810" w="2721864">
                  <a:moveTo>
                    <a:pt x="9525" y="0"/>
                  </a:moveTo>
                  <a:lnTo>
                    <a:pt x="2712339" y="0"/>
                  </a:lnTo>
                  <a:cubicBezTo>
                    <a:pt x="2717546" y="0"/>
                    <a:pt x="2721864" y="4318"/>
                    <a:pt x="2721864" y="9525"/>
                  </a:cubicBezTo>
                  <a:lnTo>
                    <a:pt x="2721864" y="1645285"/>
                  </a:lnTo>
                  <a:cubicBezTo>
                    <a:pt x="2721864" y="1650492"/>
                    <a:pt x="2717546" y="1654810"/>
                    <a:pt x="2712339" y="1654810"/>
                  </a:cubicBezTo>
                  <a:lnTo>
                    <a:pt x="9525" y="1654810"/>
                  </a:lnTo>
                  <a:cubicBezTo>
                    <a:pt x="4318" y="1654810"/>
                    <a:pt x="0" y="1650492"/>
                    <a:pt x="0" y="1645285"/>
                  </a:cubicBezTo>
                  <a:lnTo>
                    <a:pt x="0" y="9525"/>
                  </a:lnTo>
                  <a:cubicBezTo>
                    <a:pt x="0" y="4318"/>
                    <a:pt x="4318" y="0"/>
                    <a:pt x="9525" y="0"/>
                  </a:cubicBezTo>
                  <a:moveTo>
                    <a:pt x="9525" y="19050"/>
                  </a:moveTo>
                  <a:lnTo>
                    <a:pt x="9525" y="9525"/>
                  </a:lnTo>
                  <a:lnTo>
                    <a:pt x="19050" y="9525"/>
                  </a:lnTo>
                  <a:lnTo>
                    <a:pt x="19050" y="1645285"/>
                  </a:lnTo>
                  <a:lnTo>
                    <a:pt x="9525" y="1645285"/>
                  </a:lnTo>
                  <a:lnTo>
                    <a:pt x="9525" y="1635760"/>
                  </a:lnTo>
                  <a:lnTo>
                    <a:pt x="2712339" y="1635760"/>
                  </a:lnTo>
                  <a:lnTo>
                    <a:pt x="2712339" y="1645285"/>
                  </a:lnTo>
                  <a:lnTo>
                    <a:pt x="2702814" y="1645285"/>
                  </a:lnTo>
                  <a:lnTo>
                    <a:pt x="2702814" y="9525"/>
                  </a:lnTo>
                  <a:lnTo>
                    <a:pt x="2712339" y="9525"/>
                  </a:lnTo>
                  <a:lnTo>
                    <a:pt x="2712339" y="19050"/>
                  </a:lnTo>
                  <a:lnTo>
                    <a:pt x="9525" y="1905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8" id="58"/>
            <p:cNvSpPr txBox="true"/>
            <p:nvPr/>
          </p:nvSpPr>
          <p:spPr>
            <a:xfrm>
              <a:off x="0" y="-142875"/>
              <a:ext cx="2721544" cy="1793717"/>
            </a:xfrm>
            <a:prstGeom prst="rect">
              <a:avLst/>
            </a:prstGeom>
          </p:spPr>
          <p:txBody>
            <a:bodyPr anchor="t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1800">
                  <a:solidFill>
                    <a:srgbClr val="FF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Accept /Reject Scholarship Request</a:t>
              </a:r>
            </a:p>
            <a:p>
              <a:pPr algn="l">
                <a:lnSpc>
                  <a:spcPts val="2277"/>
                </a:lnSpc>
              </a:pPr>
              <a:r>
                <a:rPr lang="en-US" sz="1650">
                  <a:solidFill>
                    <a:srgbClr val="FFFFFF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 </a:t>
              </a:r>
            </a:p>
          </p:txBody>
        </p:sp>
      </p:grpSp>
      <p:sp>
        <p:nvSpPr>
          <p:cNvPr name="AutoShape 59" id="59"/>
          <p:cNvSpPr/>
          <p:nvPr/>
        </p:nvSpPr>
        <p:spPr>
          <a:xfrm rot="5681369">
            <a:off x="6023783" y="4144522"/>
            <a:ext cx="343105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triangle" len="med" w="lg"/>
            <a:tailEnd type="triangle" len="med" w="lg"/>
          </a:ln>
        </p:spPr>
      </p:sp>
      <p:sp>
        <p:nvSpPr>
          <p:cNvPr name="AutoShape 60" id="60"/>
          <p:cNvSpPr/>
          <p:nvPr/>
        </p:nvSpPr>
        <p:spPr>
          <a:xfrm rot="4384613">
            <a:off x="11642530" y="4211658"/>
            <a:ext cx="410050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triangle" len="med" w="lg"/>
            <a:tailEnd type="triangle" len="med" w="lg"/>
          </a:ln>
        </p:spPr>
      </p:sp>
      <p:sp>
        <p:nvSpPr>
          <p:cNvPr name="Freeform 61" id="61"/>
          <p:cNvSpPr/>
          <p:nvPr/>
        </p:nvSpPr>
        <p:spPr>
          <a:xfrm flipH="false" flipV="false" rot="0">
            <a:off x="8060240" y="8830046"/>
            <a:ext cx="1914930" cy="1021877"/>
          </a:xfrm>
          <a:custGeom>
            <a:avLst/>
            <a:gdLst/>
            <a:ahLst/>
            <a:cxnLst/>
            <a:rect r="r" b="b" t="t" l="l"/>
            <a:pathLst>
              <a:path h="1021877" w="1914930">
                <a:moveTo>
                  <a:pt x="0" y="0"/>
                </a:moveTo>
                <a:lnTo>
                  <a:pt x="1914930" y="0"/>
                </a:lnTo>
                <a:lnTo>
                  <a:pt x="1914930" y="1021877"/>
                </a:lnTo>
                <a:lnTo>
                  <a:pt x="0" y="102187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10062" b="0"/>
            </a:stretch>
          </a:blipFill>
        </p:spPr>
      </p:sp>
      <p:sp>
        <p:nvSpPr>
          <p:cNvPr name="Freeform 62" id="62"/>
          <p:cNvSpPr/>
          <p:nvPr/>
        </p:nvSpPr>
        <p:spPr>
          <a:xfrm flipH="false" flipV="false" rot="0">
            <a:off x="5648812" y="2530977"/>
            <a:ext cx="1050032" cy="845043"/>
          </a:xfrm>
          <a:custGeom>
            <a:avLst/>
            <a:gdLst/>
            <a:ahLst/>
            <a:cxnLst/>
            <a:rect r="r" b="b" t="t" l="l"/>
            <a:pathLst>
              <a:path h="845043" w="1050032">
                <a:moveTo>
                  <a:pt x="0" y="0"/>
                </a:moveTo>
                <a:lnTo>
                  <a:pt x="1050032" y="0"/>
                </a:lnTo>
                <a:lnTo>
                  <a:pt x="1050032" y="845043"/>
                </a:lnTo>
                <a:lnTo>
                  <a:pt x="0" y="8450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-24257"/>
            </a:stretch>
          </a:blipFill>
        </p:spPr>
      </p:sp>
      <p:sp>
        <p:nvSpPr>
          <p:cNvPr name="Freeform 63" id="63"/>
          <p:cNvSpPr/>
          <p:nvPr/>
        </p:nvSpPr>
        <p:spPr>
          <a:xfrm flipH="false" flipV="false" rot="0">
            <a:off x="11205662" y="2530977"/>
            <a:ext cx="1283788" cy="930826"/>
          </a:xfrm>
          <a:custGeom>
            <a:avLst/>
            <a:gdLst/>
            <a:ahLst/>
            <a:cxnLst/>
            <a:rect r="r" b="b" t="t" l="l"/>
            <a:pathLst>
              <a:path h="930826" w="1283788">
                <a:moveTo>
                  <a:pt x="0" y="0"/>
                </a:moveTo>
                <a:lnTo>
                  <a:pt x="1283788" y="0"/>
                </a:lnTo>
                <a:lnTo>
                  <a:pt x="1283788" y="930827"/>
                </a:lnTo>
                <a:lnTo>
                  <a:pt x="0" y="9308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-37919"/>
            </a:stretch>
          </a:blipFill>
        </p:spPr>
      </p:sp>
      <p:sp>
        <p:nvSpPr>
          <p:cNvPr name="AutoShape 64" id="64"/>
          <p:cNvSpPr/>
          <p:nvPr/>
        </p:nvSpPr>
        <p:spPr>
          <a:xfrm rot="5372809">
            <a:off x="6167195" y="2514423"/>
            <a:ext cx="5613127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triangle" len="med" w="lg"/>
            <a:tailEnd type="triangle" len="med" w="lg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4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4004528"/>
            <a:ext cx="6055518" cy="6282472"/>
          </a:xfrm>
          <a:custGeom>
            <a:avLst/>
            <a:gdLst/>
            <a:ahLst/>
            <a:cxnLst/>
            <a:rect r="r" b="b" t="t" l="l"/>
            <a:pathLst>
              <a:path h="6282472" w="6055518">
                <a:moveTo>
                  <a:pt x="0" y="0"/>
                </a:moveTo>
                <a:lnTo>
                  <a:pt x="6055518" y="0"/>
                </a:lnTo>
                <a:lnTo>
                  <a:pt x="6055518" y="6282472"/>
                </a:lnTo>
                <a:lnTo>
                  <a:pt x="0" y="6282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8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338520"/>
            <a:ext cx="2283618" cy="3548179"/>
          </a:xfrm>
          <a:custGeom>
            <a:avLst/>
            <a:gdLst/>
            <a:ahLst/>
            <a:cxnLst/>
            <a:rect r="r" b="b" t="t" l="l"/>
            <a:pathLst>
              <a:path h="3548179" w="2283618">
                <a:moveTo>
                  <a:pt x="0" y="0"/>
                </a:moveTo>
                <a:lnTo>
                  <a:pt x="2283618" y="0"/>
                </a:lnTo>
                <a:lnTo>
                  <a:pt x="2283618" y="3548180"/>
                </a:lnTo>
                <a:lnTo>
                  <a:pt x="0" y="35481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5376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13518" y="2514600"/>
            <a:ext cx="4229100" cy="4229100"/>
            <a:chOff x="0" y="0"/>
            <a:chExt cx="5638800" cy="5638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38800" cy="5638800"/>
            </a:xfrm>
            <a:custGeom>
              <a:avLst/>
              <a:gdLst/>
              <a:ahLst/>
              <a:cxnLst/>
              <a:rect r="r" b="b" t="t" l="l"/>
              <a:pathLst>
                <a:path h="5638800" w="5638800">
                  <a:moveTo>
                    <a:pt x="0" y="2819400"/>
                  </a:moveTo>
                  <a:cubicBezTo>
                    <a:pt x="0" y="1262253"/>
                    <a:pt x="1262253" y="0"/>
                    <a:pt x="2819400" y="0"/>
                  </a:cubicBezTo>
                  <a:cubicBezTo>
                    <a:pt x="4376547" y="0"/>
                    <a:pt x="5638800" y="1262253"/>
                    <a:pt x="5638800" y="2819400"/>
                  </a:cubicBezTo>
                  <a:cubicBezTo>
                    <a:pt x="5638800" y="4376547"/>
                    <a:pt x="4376547" y="5638800"/>
                    <a:pt x="2819400" y="5638800"/>
                  </a:cubicBezTo>
                  <a:cubicBezTo>
                    <a:pt x="1262253" y="5638800"/>
                    <a:pt x="0" y="4376547"/>
                    <a:pt x="0" y="281940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0B9C1">
                    <a:alpha val="7000"/>
                  </a:srgbClr>
                </a:gs>
                <a:gs pos="36000">
                  <a:srgbClr val="50B9C1">
                    <a:alpha val="0"/>
                  </a:srgbClr>
                </a:gs>
                <a:gs pos="69000">
                  <a:srgbClr val="50B9C1">
                    <a:alpha val="6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99118" y="0"/>
            <a:ext cx="2405080" cy="1712111"/>
          </a:xfrm>
          <a:custGeom>
            <a:avLst/>
            <a:gdLst/>
            <a:ahLst/>
            <a:cxnLst/>
            <a:rect r="r" b="b" t="t" l="l"/>
            <a:pathLst>
              <a:path h="1712111" w="2405080">
                <a:moveTo>
                  <a:pt x="0" y="0"/>
                </a:moveTo>
                <a:lnTo>
                  <a:pt x="2405080" y="0"/>
                </a:lnTo>
                <a:lnTo>
                  <a:pt x="2405080" y="1712111"/>
                </a:lnTo>
                <a:lnTo>
                  <a:pt x="0" y="17121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47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908817" y="9144000"/>
            <a:ext cx="1490601" cy="1143000"/>
          </a:xfrm>
          <a:custGeom>
            <a:avLst/>
            <a:gdLst/>
            <a:ahLst/>
            <a:cxnLst/>
            <a:rect r="r" b="b" t="t" l="l"/>
            <a:pathLst>
              <a:path h="1143000" w="1490601">
                <a:moveTo>
                  <a:pt x="0" y="0"/>
                </a:moveTo>
                <a:lnTo>
                  <a:pt x="1490601" y="0"/>
                </a:lnTo>
                <a:lnTo>
                  <a:pt x="1490601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30412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656718" y="0"/>
            <a:ext cx="1028700" cy="1714500"/>
            <a:chOff x="0" y="0"/>
            <a:chExt cx="1371600" cy="228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" cy="2286000"/>
            </a:xfrm>
            <a:custGeom>
              <a:avLst/>
              <a:gdLst/>
              <a:ahLst/>
              <a:cxnLst/>
              <a:rect r="r" b="b" t="t" l="l"/>
              <a:pathLst>
                <a:path h="2286000" w="1371600">
                  <a:moveTo>
                    <a:pt x="0" y="0"/>
                  </a:moveTo>
                  <a:lnTo>
                    <a:pt x="1371600" y="0"/>
                  </a:lnTo>
                  <a:lnTo>
                    <a:pt x="1371600" y="2286000"/>
                  </a:lnTo>
                  <a:lnTo>
                    <a:pt x="0" y="2286000"/>
                  </a:lnTo>
                  <a:close/>
                </a:path>
              </a:pathLst>
            </a:custGeom>
            <a:solidFill>
              <a:srgbClr val="B0151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69166" y="679077"/>
            <a:ext cx="14107084" cy="2100795"/>
            <a:chOff x="0" y="0"/>
            <a:chExt cx="18809446" cy="280106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809446" cy="2801060"/>
            </a:xfrm>
            <a:custGeom>
              <a:avLst/>
              <a:gdLst/>
              <a:ahLst/>
              <a:cxnLst/>
              <a:rect r="r" b="b" t="t" l="l"/>
              <a:pathLst>
                <a:path h="2801060" w="18809446">
                  <a:moveTo>
                    <a:pt x="0" y="0"/>
                  </a:moveTo>
                  <a:lnTo>
                    <a:pt x="18809446" y="0"/>
                  </a:lnTo>
                  <a:lnTo>
                    <a:pt x="18809446" y="2801060"/>
                  </a:lnTo>
                  <a:lnTo>
                    <a:pt x="0" y="28010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0"/>
              <a:ext cx="18809446" cy="280106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559"/>
                </a:lnSpc>
              </a:pPr>
              <a:r>
                <a:rPr lang="en-US" sz="6300">
                  <a:solidFill>
                    <a:srgbClr val="EBEBEB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   DATABASE DESIGN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73094" y="2362201"/>
            <a:ext cx="15545739" cy="6086166"/>
            <a:chOff x="0" y="0"/>
            <a:chExt cx="20727652" cy="811488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0727653" cy="8114888"/>
            </a:xfrm>
            <a:custGeom>
              <a:avLst/>
              <a:gdLst/>
              <a:ahLst/>
              <a:cxnLst/>
              <a:rect r="r" b="b" t="t" l="l"/>
              <a:pathLst>
                <a:path h="8114888" w="20727653">
                  <a:moveTo>
                    <a:pt x="0" y="0"/>
                  </a:moveTo>
                  <a:lnTo>
                    <a:pt x="20727653" y="0"/>
                  </a:lnTo>
                  <a:lnTo>
                    <a:pt x="20727653" y="8114888"/>
                  </a:lnTo>
                  <a:lnTo>
                    <a:pt x="0" y="81148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0"/>
              <a:ext cx="20727652" cy="81148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542925" indent="-271462" lvl="1">
                <a:lnSpc>
                  <a:spcPts val="36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SCHOLARSHIP APPLY</a:t>
              </a:r>
            </a:p>
            <a:p>
              <a:pPr algn="l" marL="542925" indent="-271462" lvl="1"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Century Gothic Paneuropean"/>
                  <a:ea typeface="Century Gothic Paneuropean"/>
                  <a:cs typeface="Century Gothic Paneuropean"/>
                  <a:sym typeface="Century Gothic Paneuropean"/>
                </a:rPr>
                <a:t> </a:t>
              </a:r>
            </a:p>
          </p:txBody>
        </p:sp>
      </p:grpSp>
      <p:graphicFrame>
        <p:nvGraphicFramePr>
          <p:cNvPr name="Table 16" id="16"/>
          <p:cNvGraphicFramePr>
            <a:graphicFrameLocks noGrp="true"/>
          </p:cNvGraphicFramePr>
          <p:nvPr/>
        </p:nvGraphicFramePr>
        <p:xfrm>
          <a:off x="2507226" y="3749041"/>
          <a:ext cx="11772900" cy="4635856"/>
        </p:xfrm>
        <a:graphic>
          <a:graphicData uri="http://schemas.openxmlformats.org/drawingml/2006/table">
            <a:tbl>
              <a:tblPr/>
              <a:tblGrid>
                <a:gridCol w="4087166"/>
                <a:gridCol w="2877304"/>
                <a:gridCol w="2202571"/>
                <a:gridCol w="2605858"/>
              </a:tblGrid>
              <a:tr h="514879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Field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Type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Default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</a:tr>
              <a:tr h="514879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id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bigint(20)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</a:tr>
              <a:tr h="514879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UserName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4879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Mobile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</a:tr>
              <a:tr h="514879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schloarship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4879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Certificate1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varchar(500)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</a:tr>
              <a:tr h="516824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Certificate2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varchar(500)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4879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Percentage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AAC90"/>
                    </a:solidFill>
                  </a:tcPr>
                </a:tc>
              </a:tr>
              <a:tr h="514879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Century Gothic Paneuropean Bold"/>
                          <a:ea typeface="Century Gothic Paneuropean Bold"/>
                          <a:cs typeface="Century Gothic Paneuropean Bold"/>
                          <a:sym typeface="Century Gothic Paneuropean Bold"/>
                        </a:rPr>
                        <a:t>Status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varchar(250)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Yes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4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Century Gothic Paneuropean"/>
                          <a:ea typeface="Century Gothic Paneuropean"/>
                          <a:cs typeface="Century Gothic Paneuropean"/>
                          <a:sym typeface="Century Gothic Paneuropean"/>
                        </a:rPr>
                        <a:t>NULL</a:t>
                      </a:r>
                      <a:endParaRPr lang="en-US" sz="1100"/>
                    </a:p>
                  </a:txBody>
                  <a:tcPr marL="68580" marR="68580" marT="68580" marB="6858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DAGj8M9k7NM</dc:identifier>
  <dcterms:modified xsi:type="dcterms:W3CDTF">2011-08-01T06:04:30Z</dcterms:modified>
  <cp:revision>1</cp:revision>
  <dc:title>Copy of SCHOLARSHIP PORTAL.pptx</dc:title>
</cp:coreProperties>
</file>

<file path=docProps/thumbnail.jpeg>
</file>